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4"/>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70" r:id="rId14"/>
    <p:sldId id="271" r:id="rId15"/>
    <p:sldId id="272" r:id="rId16"/>
    <p:sldId id="273" r:id="rId17"/>
    <p:sldId id="269" r:id="rId18"/>
    <p:sldId id="274" r:id="rId19"/>
    <p:sldId id="275" r:id="rId20"/>
    <p:sldId id="276" r:id="rId21"/>
    <p:sldId id="277"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0771BA5-7E88-4F6E-B8A0-740B52021FD0}" type="datetimeFigureOut">
              <a:rPr lang="en-US" smtClean="0"/>
              <a:t>8/9/2012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8CF31F1-A0E6-4E0C-98BA-972BD2D6B877}"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F0B740-378E-4ED7-9769-120DDB8048BF}" type="datetimeFigureOut">
              <a:rPr lang="en-US" smtClean="0"/>
              <a:pPr/>
              <a:t>8/7/2012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DA7A76-6BF1-46F3-A7F5-98AFD68FB69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F0B740-378E-4ED7-9769-120DDB8048BF}" type="datetimeFigureOut">
              <a:rPr lang="en-US" smtClean="0"/>
              <a:pPr/>
              <a:t>8/7/2012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DA7A76-6BF1-46F3-A7F5-98AFD68FB69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F0B740-378E-4ED7-9769-120DDB8048BF}" type="datetimeFigureOut">
              <a:rPr lang="en-US" smtClean="0"/>
              <a:pPr/>
              <a:t>8/7/2012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DA7A76-6BF1-46F3-A7F5-98AFD68FB69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F0B740-378E-4ED7-9769-120DDB8048BF}" type="datetimeFigureOut">
              <a:rPr lang="en-US" smtClean="0"/>
              <a:pPr/>
              <a:t>8/7/2012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DA7A76-6BF1-46F3-A7F5-98AFD68FB69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F0B740-378E-4ED7-9769-120DDB8048BF}" type="datetimeFigureOut">
              <a:rPr lang="en-US" smtClean="0"/>
              <a:pPr/>
              <a:t>8/7/2012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DA7A76-6BF1-46F3-A7F5-98AFD68FB69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F0B740-378E-4ED7-9769-120DDB8048BF}" type="datetimeFigureOut">
              <a:rPr lang="en-US" smtClean="0"/>
              <a:pPr/>
              <a:t>8/7/2012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DA7A76-6BF1-46F3-A7F5-98AFD68FB69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F0B740-378E-4ED7-9769-120DDB8048BF}" type="datetimeFigureOut">
              <a:rPr lang="en-US" smtClean="0"/>
              <a:pPr/>
              <a:t>8/7/2012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DA7A76-6BF1-46F3-A7F5-98AFD68FB69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F0B740-378E-4ED7-9769-120DDB8048BF}" type="datetimeFigureOut">
              <a:rPr lang="en-US" smtClean="0"/>
              <a:pPr/>
              <a:t>8/7/2012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DA7A76-6BF1-46F3-A7F5-98AFD68FB69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F0B740-378E-4ED7-9769-120DDB8048BF}" type="datetimeFigureOut">
              <a:rPr lang="en-US" smtClean="0"/>
              <a:pPr/>
              <a:t>8/7/2012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DA7A76-6BF1-46F3-A7F5-98AFD68FB69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F0B740-378E-4ED7-9769-120DDB8048BF}" type="datetimeFigureOut">
              <a:rPr lang="en-US" smtClean="0"/>
              <a:pPr/>
              <a:t>8/7/2012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DA7A76-6BF1-46F3-A7F5-98AFD68FB69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F0B740-378E-4ED7-9769-120DDB8048BF}" type="datetimeFigureOut">
              <a:rPr lang="en-US" smtClean="0"/>
              <a:pPr/>
              <a:t>8/7/2012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DA7A76-6BF1-46F3-A7F5-98AFD68FB69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F0B740-378E-4ED7-9769-120DDB8048BF}" type="datetimeFigureOut">
              <a:rPr lang="en-US" smtClean="0"/>
              <a:pPr/>
              <a:t>8/7/2012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DA7A76-6BF1-46F3-A7F5-98AFD68FB69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Box 3"/>
          <p:cNvSpPr txBox="1">
            <a:spLocks noChangeArrowheads="1"/>
          </p:cNvSpPr>
          <p:nvPr/>
        </p:nvSpPr>
        <p:spPr bwMode="auto">
          <a:xfrm>
            <a:off x="0" y="5867400"/>
            <a:ext cx="9144000" cy="457200"/>
          </a:xfrm>
          <a:prstGeom prst="rect">
            <a:avLst/>
          </a:prstGeom>
          <a:solidFill>
            <a:srgbClr val="10167F"/>
          </a:solidFill>
          <a:ln w="9525">
            <a:noFill/>
            <a:miter lim="800000"/>
            <a:headEnd/>
            <a:tailEnd/>
          </a:ln>
        </p:spPr>
        <p:txBody>
          <a:bodyPr>
            <a:spAutoFit/>
          </a:bodyPr>
          <a:lstStyle/>
          <a:p>
            <a:endParaRPr lang="en-US"/>
          </a:p>
        </p:txBody>
      </p:sp>
      <p:sp>
        <p:nvSpPr>
          <p:cNvPr id="5" name="TextBox 4"/>
          <p:cNvSpPr txBox="1"/>
          <p:nvPr/>
        </p:nvSpPr>
        <p:spPr>
          <a:xfrm>
            <a:off x="0" y="5851525"/>
            <a:ext cx="9144000" cy="92075"/>
          </a:xfrm>
          <a:prstGeom prst="rect">
            <a:avLst/>
          </a:prstGeom>
          <a:solidFill>
            <a:schemeClr val="accent1">
              <a:lumMod val="20000"/>
              <a:lumOff val="80000"/>
            </a:schemeClr>
          </a:solidFill>
        </p:spPr>
        <p:txBody>
          <a:bodyPr>
            <a:spAutoFit/>
          </a:bodyPr>
          <a:lstStyle/>
          <a:p>
            <a:pPr>
              <a:defRPr/>
            </a:pPr>
            <a:endParaRPr lang="en-US" dirty="0"/>
          </a:p>
        </p:txBody>
      </p:sp>
      <p:sp>
        <p:nvSpPr>
          <p:cNvPr id="6" name="TextBox 5"/>
          <p:cNvSpPr txBox="1"/>
          <p:nvPr/>
        </p:nvSpPr>
        <p:spPr>
          <a:xfrm>
            <a:off x="0" y="6324600"/>
            <a:ext cx="9144000" cy="92075"/>
          </a:xfrm>
          <a:prstGeom prst="rect">
            <a:avLst/>
          </a:prstGeom>
          <a:solidFill>
            <a:schemeClr val="accent1">
              <a:lumMod val="40000"/>
              <a:lumOff val="60000"/>
            </a:schemeClr>
          </a:solidFill>
        </p:spPr>
        <p:txBody>
          <a:bodyPr>
            <a:spAutoFit/>
          </a:bodyPr>
          <a:lstStyle/>
          <a:p>
            <a:pPr>
              <a:defRPr/>
            </a:pPr>
            <a:endParaRPr lang="en-US" dirty="0"/>
          </a:p>
        </p:txBody>
      </p:sp>
      <p:pic>
        <p:nvPicPr>
          <p:cNvPr id="1026" name="Picture 2" descr="\\UWWCDATA\Administration\Marketing\logo\UW Logos 8_2010\UWWC Logo _Geographic Identifier\UWWC_4s_ful_hi.jpg"/>
          <p:cNvPicPr>
            <a:picLocks noChangeAspect="1" noChangeArrowheads="1"/>
          </p:cNvPicPr>
          <p:nvPr/>
        </p:nvPicPr>
        <p:blipFill>
          <a:blip r:embed="rId2"/>
          <a:srcRect/>
          <a:stretch>
            <a:fillRect/>
          </a:stretch>
        </p:blipFill>
        <p:spPr bwMode="auto">
          <a:xfrm>
            <a:off x="7391400" y="381000"/>
            <a:ext cx="1163782" cy="800100"/>
          </a:xfrm>
          <a:prstGeom prst="rect">
            <a:avLst/>
          </a:prstGeom>
          <a:noFill/>
        </p:spPr>
      </p:pic>
      <p:sp>
        <p:nvSpPr>
          <p:cNvPr id="7" name="TextBox 6"/>
          <p:cNvSpPr txBox="1"/>
          <p:nvPr/>
        </p:nvSpPr>
        <p:spPr>
          <a:xfrm>
            <a:off x="838200" y="1447800"/>
            <a:ext cx="6705600" cy="4031873"/>
          </a:xfrm>
          <a:prstGeom prst="rect">
            <a:avLst/>
          </a:prstGeom>
          <a:noFill/>
        </p:spPr>
        <p:txBody>
          <a:bodyPr wrap="square" rtlCol="0">
            <a:spAutoFit/>
          </a:bodyPr>
          <a:lstStyle/>
          <a:p>
            <a:r>
              <a:rPr lang="en-US" sz="3200" b="1" dirty="0" smtClean="0">
                <a:solidFill>
                  <a:schemeClr val="accent1">
                    <a:lumMod val="50000"/>
                  </a:schemeClr>
                </a:solidFill>
              </a:rPr>
              <a:t>Volunteer Job Descriptions</a:t>
            </a:r>
          </a:p>
          <a:p>
            <a:endParaRPr lang="en-US" sz="3200" dirty="0" smtClean="0">
              <a:solidFill>
                <a:schemeClr val="accent1">
                  <a:lumMod val="50000"/>
                </a:schemeClr>
              </a:solidFill>
            </a:endParaRPr>
          </a:p>
          <a:p>
            <a:r>
              <a:rPr lang="en-US" sz="3200" dirty="0" smtClean="0">
                <a:solidFill>
                  <a:schemeClr val="accent1">
                    <a:lumMod val="50000"/>
                  </a:schemeClr>
                </a:solidFill>
              </a:rPr>
              <a:t>DOVIA – August 9, 2012</a:t>
            </a:r>
            <a:endParaRPr lang="en-US" sz="3200" dirty="0" smtClean="0">
              <a:solidFill>
                <a:schemeClr val="accent1">
                  <a:lumMod val="50000"/>
                </a:schemeClr>
              </a:solidFill>
            </a:endParaRPr>
          </a:p>
          <a:p>
            <a:endParaRPr lang="en-US" sz="2800" dirty="0" smtClean="0">
              <a:solidFill>
                <a:schemeClr val="accent1">
                  <a:lumMod val="50000"/>
                </a:schemeClr>
              </a:solidFill>
            </a:endParaRPr>
          </a:p>
          <a:p>
            <a:endParaRPr lang="en-US" sz="2800" dirty="0" smtClean="0">
              <a:solidFill>
                <a:schemeClr val="accent1">
                  <a:lumMod val="50000"/>
                </a:schemeClr>
              </a:solidFill>
            </a:endParaRPr>
          </a:p>
          <a:p>
            <a:endParaRPr lang="en-US" sz="2800" dirty="0" smtClean="0">
              <a:solidFill>
                <a:schemeClr val="accent1">
                  <a:lumMod val="50000"/>
                </a:schemeClr>
              </a:solidFill>
            </a:endParaRPr>
          </a:p>
          <a:p>
            <a:endParaRPr lang="en-US" sz="2800" dirty="0" smtClean="0">
              <a:solidFill>
                <a:schemeClr val="accent1">
                  <a:lumMod val="50000"/>
                </a:schemeClr>
              </a:solidFill>
            </a:endParaRPr>
          </a:p>
          <a:p>
            <a:r>
              <a:rPr lang="en-US" sz="1600" dirty="0" smtClean="0">
                <a:solidFill>
                  <a:schemeClr val="accent1">
                    <a:lumMod val="50000"/>
                  </a:schemeClr>
                </a:solidFill>
              </a:rPr>
              <a:t>Ali Wilson</a:t>
            </a:r>
          </a:p>
          <a:p>
            <a:r>
              <a:rPr lang="en-US" sz="1600" dirty="0" smtClean="0">
                <a:solidFill>
                  <a:schemeClr val="accent1">
                    <a:lumMod val="50000"/>
                  </a:schemeClr>
                </a:solidFill>
              </a:rPr>
              <a:t>Volunteer Center Coordinator</a:t>
            </a:r>
          </a:p>
          <a:p>
            <a:r>
              <a:rPr lang="en-US" sz="1600" dirty="0" smtClean="0">
                <a:solidFill>
                  <a:schemeClr val="accent1">
                    <a:lumMod val="50000"/>
                  </a:schemeClr>
                </a:solidFill>
              </a:rPr>
              <a:t>United Way of Wapello County</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Box 3"/>
          <p:cNvSpPr txBox="1">
            <a:spLocks noChangeArrowheads="1"/>
          </p:cNvSpPr>
          <p:nvPr/>
        </p:nvSpPr>
        <p:spPr bwMode="auto">
          <a:xfrm>
            <a:off x="0" y="5867400"/>
            <a:ext cx="9144000" cy="457200"/>
          </a:xfrm>
          <a:prstGeom prst="rect">
            <a:avLst/>
          </a:prstGeom>
          <a:solidFill>
            <a:srgbClr val="10167F"/>
          </a:solidFill>
          <a:ln w="9525">
            <a:noFill/>
            <a:miter lim="800000"/>
            <a:headEnd/>
            <a:tailEnd/>
          </a:ln>
        </p:spPr>
        <p:txBody>
          <a:bodyPr>
            <a:spAutoFit/>
          </a:bodyPr>
          <a:lstStyle/>
          <a:p>
            <a:endParaRPr lang="en-US"/>
          </a:p>
        </p:txBody>
      </p:sp>
      <p:sp>
        <p:nvSpPr>
          <p:cNvPr id="5" name="TextBox 4"/>
          <p:cNvSpPr txBox="1"/>
          <p:nvPr/>
        </p:nvSpPr>
        <p:spPr>
          <a:xfrm>
            <a:off x="0" y="5851525"/>
            <a:ext cx="9144000" cy="92075"/>
          </a:xfrm>
          <a:prstGeom prst="rect">
            <a:avLst/>
          </a:prstGeom>
          <a:solidFill>
            <a:schemeClr val="accent1">
              <a:lumMod val="20000"/>
              <a:lumOff val="80000"/>
            </a:schemeClr>
          </a:solidFill>
        </p:spPr>
        <p:txBody>
          <a:bodyPr>
            <a:spAutoFit/>
          </a:bodyPr>
          <a:lstStyle/>
          <a:p>
            <a:pPr>
              <a:defRPr/>
            </a:pPr>
            <a:endParaRPr lang="en-US" dirty="0"/>
          </a:p>
        </p:txBody>
      </p:sp>
      <p:sp>
        <p:nvSpPr>
          <p:cNvPr id="6" name="TextBox 5"/>
          <p:cNvSpPr txBox="1"/>
          <p:nvPr/>
        </p:nvSpPr>
        <p:spPr>
          <a:xfrm>
            <a:off x="0" y="6324600"/>
            <a:ext cx="9144000" cy="92075"/>
          </a:xfrm>
          <a:prstGeom prst="rect">
            <a:avLst/>
          </a:prstGeom>
          <a:solidFill>
            <a:schemeClr val="accent1">
              <a:lumMod val="40000"/>
              <a:lumOff val="60000"/>
            </a:schemeClr>
          </a:solidFill>
        </p:spPr>
        <p:txBody>
          <a:bodyPr>
            <a:spAutoFit/>
          </a:bodyPr>
          <a:lstStyle/>
          <a:p>
            <a:pPr>
              <a:defRPr/>
            </a:pPr>
            <a:endParaRPr lang="en-US" dirty="0"/>
          </a:p>
        </p:txBody>
      </p:sp>
      <p:pic>
        <p:nvPicPr>
          <p:cNvPr id="1026" name="Picture 2" descr="\\UWWCDATA\Administration\Marketing\logo\UW Logos 8_2010\UWWC Logo _Geographic Identifier\UWWC_4s_ful_hi.jpg"/>
          <p:cNvPicPr>
            <a:picLocks noChangeAspect="1" noChangeArrowheads="1"/>
          </p:cNvPicPr>
          <p:nvPr/>
        </p:nvPicPr>
        <p:blipFill>
          <a:blip r:embed="rId2"/>
          <a:srcRect/>
          <a:stretch>
            <a:fillRect/>
          </a:stretch>
        </p:blipFill>
        <p:spPr bwMode="auto">
          <a:xfrm>
            <a:off x="7391400" y="381000"/>
            <a:ext cx="1163782" cy="800100"/>
          </a:xfrm>
          <a:prstGeom prst="rect">
            <a:avLst/>
          </a:prstGeom>
          <a:noFill/>
        </p:spPr>
      </p:pic>
      <p:sp>
        <p:nvSpPr>
          <p:cNvPr id="7" name="TextBox 6"/>
          <p:cNvSpPr txBox="1"/>
          <p:nvPr/>
        </p:nvSpPr>
        <p:spPr>
          <a:xfrm>
            <a:off x="457200" y="1219200"/>
            <a:ext cx="8153400" cy="5447645"/>
          </a:xfrm>
          <a:prstGeom prst="rect">
            <a:avLst/>
          </a:prstGeom>
          <a:noFill/>
        </p:spPr>
        <p:txBody>
          <a:bodyPr wrap="square" rtlCol="0">
            <a:spAutoFit/>
          </a:bodyPr>
          <a:lstStyle/>
          <a:p>
            <a:r>
              <a:rPr lang="en-US" sz="3200" b="1" dirty="0" smtClean="0">
                <a:solidFill>
                  <a:schemeClr val="accent1">
                    <a:lumMod val="50000"/>
                  </a:schemeClr>
                </a:solidFill>
              </a:rPr>
              <a:t>Narrative description of your organization:</a:t>
            </a:r>
          </a:p>
          <a:p>
            <a:endParaRPr lang="en-US" sz="3200" b="1" dirty="0" smtClean="0">
              <a:solidFill>
                <a:schemeClr val="accent1">
                  <a:lumMod val="50000"/>
                </a:schemeClr>
              </a:solidFill>
            </a:endParaRPr>
          </a:p>
          <a:p>
            <a:r>
              <a:rPr lang="en-US" sz="3200" dirty="0" smtClean="0">
                <a:solidFill>
                  <a:schemeClr val="accent1">
                    <a:lumMod val="50000"/>
                  </a:schemeClr>
                </a:solidFill>
              </a:rPr>
              <a:t>For example:</a:t>
            </a:r>
          </a:p>
          <a:p>
            <a:endParaRPr lang="en-US" sz="2800" dirty="0" smtClean="0">
              <a:solidFill>
                <a:schemeClr val="accent1">
                  <a:lumMod val="50000"/>
                </a:schemeClr>
              </a:solidFill>
            </a:endParaRPr>
          </a:p>
          <a:p>
            <a:r>
              <a:rPr lang="en-US" sz="2800" dirty="0" err="1" smtClean="0">
                <a:solidFill>
                  <a:schemeClr val="accent1">
                    <a:lumMod val="50000"/>
                  </a:schemeClr>
                </a:solidFill>
              </a:rPr>
              <a:t>Anytown</a:t>
            </a:r>
            <a:r>
              <a:rPr lang="en-US" sz="2800" dirty="0" smtClean="0">
                <a:solidFill>
                  <a:schemeClr val="accent1">
                    <a:lumMod val="50000"/>
                  </a:schemeClr>
                </a:solidFill>
              </a:rPr>
              <a:t> Animal Shelter is a no-kill shelter for cats and dogs in </a:t>
            </a:r>
            <a:r>
              <a:rPr lang="en-US" sz="2800" dirty="0" err="1" smtClean="0">
                <a:solidFill>
                  <a:schemeClr val="accent1">
                    <a:lumMod val="50000"/>
                  </a:schemeClr>
                </a:solidFill>
              </a:rPr>
              <a:t>Anytown</a:t>
            </a:r>
            <a:r>
              <a:rPr lang="en-US" sz="2800" dirty="0" smtClean="0">
                <a:solidFill>
                  <a:schemeClr val="accent1">
                    <a:lumMod val="50000"/>
                  </a:schemeClr>
                </a:solidFill>
              </a:rPr>
              <a:t> USA. Our mission is to care for cats and dogs who have been abandoned, and to find permanent homes for them in our community.</a:t>
            </a:r>
          </a:p>
          <a:p>
            <a:endParaRPr lang="en-US" sz="2800" dirty="0" smtClean="0">
              <a:solidFill>
                <a:schemeClr val="accent1">
                  <a:lumMod val="50000"/>
                </a:schemeClr>
              </a:solidFill>
            </a:endParaRPr>
          </a:p>
          <a:p>
            <a:endParaRPr lang="en-US" sz="2800" dirty="0" smtClean="0">
              <a:solidFill>
                <a:schemeClr val="accent1">
                  <a:lumMod val="50000"/>
                </a:schemeClr>
              </a:solidFill>
            </a:endParaRPr>
          </a:p>
          <a:p>
            <a:endParaRPr lang="en-US" sz="2800" dirty="0" smtClean="0">
              <a:solidFill>
                <a:schemeClr val="accent1">
                  <a:lumMod val="50000"/>
                </a:schemeClr>
              </a:solidFill>
            </a:endParaRPr>
          </a:p>
          <a:p>
            <a:endParaRPr lang="en-US" sz="2800" dirty="0" smtClean="0">
              <a:solidFill>
                <a:schemeClr val="accent1">
                  <a:lumMod val="50000"/>
                </a:schemeClr>
              </a:solidFill>
            </a:endParaRPr>
          </a:p>
        </p:txBody>
      </p:sp>
      <p:sp>
        <p:nvSpPr>
          <p:cNvPr id="9" name="TextBox 8"/>
          <p:cNvSpPr txBox="1"/>
          <p:nvPr/>
        </p:nvSpPr>
        <p:spPr>
          <a:xfrm>
            <a:off x="304800" y="457200"/>
            <a:ext cx="6553200" cy="646331"/>
          </a:xfrm>
          <a:prstGeom prst="rect">
            <a:avLst/>
          </a:prstGeom>
          <a:noFill/>
        </p:spPr>
        <p:txBody>
          <a:bodyPr wrap="square" rtlCol="0">
            <a:spAutoFit/>
          </a:bodyPr>
          <a:lstStyle/>
          <a:p>
            <a:r>
              <a:rPr lang="en-US" sz="3600" dirty="0" smtClean="0">
                <a:solidFill>
                  <a:schemeClr val="accent1">
                    <a:lumMod val="50000"/>
                  </a:schemeClr>
                </a:solidFill>
              </a:rPr>
              <a:t>Components of job descriptions</a:t>
            </a:r>
            <a:endParaRPr lang="en-US" sz="3600" dirty="0">
              <a:solidFill>
                <a:schemeClr val="accent1">
                  <a:lumMod val="50000"/>
                </a:schemeClr>
              </a:solidFill>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Box 3"/>
          <p:cNvSpPr txBox="1">
            <a:spLocks noChangeArrowheads="1"/>
          </p:cNvSpPr>
          <p:nvPr/>
        </p:nvSpPr>
        <p:spPr bwMode="auto">
          <a:xfrm>
            <a:off x="0" y="5867400"/>
            <a:ext cx="9144000" cy="457200"/>
          </a:xfrm>
          <a:prstGeom prst="rect">
            <a:avLst/>
          </a:prstGeom>
          <a:solidFill>
            <a:srgbClr val="10167F"/>
          </a:solidFill>
          <a:ln w="9525">
            <a:noFill/>
            <a:miter lim="800000"/>
            <a:headEnd/>
            <a:tailEnd/>
          </a:ln>
        </p:spPr>
        <p:txBody>
          <a:bodyPr>
            <a:spAutoFit/>
          </a:bodyPr>
          <a:lstStyle/>
          <a:p>
            <a:endParaRPr lang="en-US"/>
          </a:p>
        </p:txBody>
      </p:sp>
      <p:sp>
        <p:nvSpPr>
          <p:cNvPr id="5" name="TextBox 4"/>
          <p:cNvSpPr txBox="1"/>
          <p:nvPr/>
        </p:nvSpPr>
        <p:spPr>
          <a:xfrm>
            <a:off x="0" y="5851525"/>
            <a:ext cx="9144000" cy="92075"/>
          </a:xfrm>
          <a:prstGeom prst="rect">
            <a:avLst/>
          </a:prstGeom>
          <a:solidFill>
            <a:schemeClr val="accent1">
              <a:lumMod val="20000"/>
              <a:lumOff val="80000"/>
            </a:schemeClr>
          </a:solidFill>
        </p:spPr>
        <p:txBody>
          <a:bodyPr>
            <a:spAutoFit/>
          </a:bodyPr>
          <a:lstStyle/>
          <a:p>
            <a:pPr>
              <a:defRPr/>
            </a:pPr>
            <a:endParaRPr lang="en-US" dirty="0"/>
          </a:p>
        </p:txBody>
      </p:sp>
      <p:sp>
        <p:nvSpPr>
          <p:cNvPr id="6" name="TextBox 5"/>
          <p:cNvSpPr txBox="1"/>
          <p:nvPr/>
        </p:nvSpPr>
        <p:spPr>
          <a:xfrm>
            <a:off x="0" y="6324600"/>
            <a:ext cx="9144000" cy="92075"/>
          </a:xfrm>
          <a:prstGeom prst="rect">
            <a:avLst/>
          </a:prstGeom>
          <a:solidFill>
            <a:schemeClr val="accent1">
              <a:lumMod val="40000"/>
              <a:lumOff val="60000"/>
            </a:schemeClr>
          </a:solidFill>
        </p:spPr>
        <p:txBody>
          <a:bodyPr>
            <a:spAutoFit/>
          </a:bodyPr>
          <a:lstStyle/>
          <a:p>
            <a:pPr>
              <a:defRPr/>
            </a:pPr>
            <a:endParaRPr lang="en-US" dirty="0"/>
          </a:p>
        </p:txBody>
      </p:sp>
      <p:pic>
        <p:nvPicPr>
          <p:cNvPr id="1026" name="Picture 2" descr="\\UWWCDATA\Administration\Marketing\logo\UW Logos 8_2010\UWWC Logo _Geographic Identifier\UWWC_4s_ful_hi.jpg"/>
          <p:cNvPicPr>
            <a:picLocks noChangeAspect="1" noChangeArrowheads="1"/>
          </p:cNvPicPr>
          <p:nvPr/>
        </p:nvPicPr>
        <p:blipFill>
          <a:blip r:embed="rId2"/>
          <a:srcRect/>
          <a:stretch>
            <a:fillRect/>
          </a:stretch>
        </p:blipFill>
        <p:spPr bwMode="auto">
          <a:xfrm>
            <a:off x="7391400" y="381000"/>
            <a:ext cx="1163782" cy="800100"/>
          </a:xfrm>
          <a:prstGeom prst="rect">
            <a:avLst/>
          </a:prstGeom>
          <a:noFill/>
        </p:spPr>
      </p:pic>
      <p:sp>
        <p:nvSpPr>
          <p:cNvPr id="7" name="TextBox 6"/>
          <p:cNvSpPr txBox="1"/>
          <p:nvPr/>
        </p:nvSpPr>
        <p:spPr>
          <a:xfrm>
            <a:off x="457200" y="1219201"/>
            <a:ext cx="8153400" cy="4708981"/>
          </a:xfrm>
          <a:prstGeom prst="rect">
            <a:avLst/>
          </a:prstGeom>
          <a:noFill/>
        </p:spPr>
        <p:txBody>
          <a:bodyPr wrap="square" rtlCol="0">
            <a:spAutoFit/>
          </a:bodyPr>
          <a:lstStyle/>
          <a:p>
            <a:r>
              <a:rPr lang="en-US" sz="3200" b="1" dirty="0" smtClean="0">
                <a:solidFill>
                  <a:schemeClr val="accent1">
                    <a:lumMod val="50000"/>
                  </a:schemeClr>
                </a:solidFill>
              </a:rPr>
              <a:t>Not like this:</a:t>
            </a:r>
            <a:endParaRPr lang="en-US" sz="2800" dirty="0" smtClean="0">
              <a:solidFill>
                <a:schemeClr val="accent1">
                  <a:lumMod val="50000"/>
                </a:schemeClr>
              </a:solidFill>
            </a:endParaRPr>
          </a:p>
          <a:p>
            <a:endParaRPr lang="en-US" sz="2800" dirty="0" smtClean="0"/>
          </a:p>
          <a:p>
            <a:r>
              <a:rPr lang="en-US" sz="2400" dirty="0" smtClean="0"/>
              <a:t> The purpose of Shelter Animal Resource Alliance (S.A.R.A.) is to rescue, assist and advocate for the lost and homeless animals at animal shelters. </a:t>
            </a:r>
          </a:p>
          <a:p>
            <a:r>
              <a:rPr lang="en-US" sz="2400" dirty="0" smtClean="0"/>
              <a:t>S.A.R.A. develops programs and provides funds for programs which are designed to increase the number of shelter animals adopted into loving, responsible homes and to decrease the number of shelter animals euthanized. </a:t>
            </a:r>
          </a:p>
          <a:p>
            <a:r>
              <a:rPr lang="en-US" sz="2400" dirty="0" smtClean="0"/>
              <a:t>S.A.R.A.’s primary focus will be animal control shelters located in the Lane County area, but may, when funds permit, include assisting shelters located in neighboring counties. </a:t>
            </a:r>
            <a:endParaRPr lang="en-US" sz="2800" dirty="0" smtClean="0">
              <a:solidFill>
                <a:schemeClr val="accent1">
                  <a:lumMod val="50000"/>
                </a:schemeClr>
              </a:solidFill>
            </a:endParaRPr>
          </a:p>
        </p:txBody>
      </p:sp>
      <p:sp>
        <p:nvSpPr>
          <p:cNvPr id="9" name="TextBox 8"/>
          <p:cNvSpPr txBox="1"/>
          <p:nvPr/>
        </p:nvSpPr>
        <p:spPr>
          <a:xfrm>
            <a:off x="304800" y="457200"/>
            <a:ext cx="6553200" cy="646331"/>
          </a:xfrm>
          <a:prstGeom prst="rect">
            <a:avLst/>
          </a:prstGeom>
          <a:noFill/>
        </p:spPr>
        <p:txBody>
          <a:bodyPr wrap="square" rtlCol="0">
            <a:spAutoFit/>
          </a:bodyPr>
          <a:lstStyle/>
          <a:p>
            <a:r>
              <a:rPr lang="en-US" sz="3600" dirty="0" smtClean="0">
                <a:solidFill>
                  <a:schemeClr val="accent1">
                    <a:lumMod val="50000"/>
                  </a:schemeClr>
                </a:solidFill>
              </a:rPr>
              <a:t>Components of job descriptions</a:t>
            </a:r>
            <a:endParaRPr lang="en-US" sz="3600" dirty="0">
              <a:solidFill>
                <a:schemeClr val="accent1">
                  <a:lumMod val="50000"/>
                </a:schemeClr>
              </a:solidFill>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Box 3"/>
          <p:cNvSpPr txBox="1">
            <a:spLocks noChangeArrowheads="1"/>
          </p:cNvSpPr>
          <p:nvPr/>
        </p:nvSpPr>
        <p:spPr bwMode="auto">
          <a:xfrm>
            <a:off x="0" y="5867400"/>
            <a:ext cx="9144000" cy="457200"/>
          </a:xfrm>
          <a:prstGeom prst="rect">
            <a:avLst/>
          </a:prstGeom>
          <a:solidFill>
            <a:srgbClr val="10167F"/>
          </a:solidFill>
          <a:ln w="9525">
            <a:noFill/>
            <a:miter lim="800000"/>
            <a:headEnd/>
            <a:tailEnd/>
          </a:ln>
        </p:spPr>
        <p:txBody>
          <a:bodyPr>
            <a:spAutoFit/>
          </a:bodyPr>
          <a:lstStyle/>
          <a:p>
            <a:endParaRPr lang="en-US"/>
          </a:p>
        </p:txBody>
      </p:sp>
      <p:sp>
        <p:nvSpPr>
          <p:cNvPr id="5" name="TextBox 4"/>
          <p:cNvSpPr txBox="1"/>
          <p:nvPr/>
        </p:nvSpPr>
        <p:spPr>
          <a:xfrm>
            <a:off x="0" y="5851525"/>
            <a:ext cx="9144000" cy="92075"/>
          </a:xfrm>
          <a:prstGeom prst="rect">
            <a:avLst/>
          </a:prstGeom>
          <a:solidFill>
            <a:schemeClr val="accent1">
              <a:lumMod val="20000"/>
              <a:lumOff val="80000"/>
            </a:schemeClr>
          </a:solidFill>
        </p:spPr>
        <p:txBody>
          <a:bodyPr>
            <a:spAutoFit/>
          </a:bodyPr>
          <a:lstStyle/>
          <a:p>
            <a:pPr>
              <a:defRPr/>
            </a:pPr>
            <a:endParaRPr lang="en-US" dirty="0"/>
          </a:p>
        </p:txBody>
      </p:sp>
      <p:sp>
        <p:nvSpPr>
          <p:cNvPr id="6" name="TextBox 5"/>
          <p:cNvSpPr txBox="1"/>
          <p:nvPr/>
        </p:nvSpPr>
        <p:spPr>
          <a:xfrm>
            <a:off x="0" y="6324600"/>
            <a:ext cx="9144000" cy="92075"/>
          </a:xfrm>
          <a:prstGeom prst="rect">
            <a:avLst/>
          </a:prstGeom>
          <a:solidFill>
            <a:schemeClr val="accent1">
              <a:lumMod val="40000"/>
              <a:lumOff val="60000"/>
            </a:schemeClr>
          </a:solidFill>
        </p:spPr>
        <p:txBody>
          <a:bodyPr>
            <a:spAutoFit/>
          </a:bodyPr>
          <a:lstStyle/>
          <a:p>
            <a:pPr>
              <a:defRPr/>
            </a:pPr>
            <a:endParaRPr lang="en-US" dirty="0"/>
          </a:p>
        </p:txBody>
      </p:sp>
      <p:pic>
        <p:nvPicPr>
          <p:cNvPr id="1026" name="Picture 2" descr="\\UWWCDATA\Administration\Marketing\logo\UW Logos 8_2010\UWWC Logo _Geographic Identifier\UWWC_4s_ful_hi.jpg"/>
          <p:cNvPicPr>
            <a:picLocks noChangeAspect="1" noChangeArrowheads="1"/>
          </p:cNvPicPr>
          <p:nvPr/>
        </p:nvPicPr>
        <p:blipFill>
          <a:blip r:embed="rId2"/>
          <a:srcRect/>
          <a:stretch>
            <a:fillRect/>
          </a:stretch>
        </p:blipFill>
        <p:spPr bwMode="auto">
          <a:xfrm>
            <a:off x="7391400" y="381000"/>
            <a:ext cx="1163782" cy="800100"/>
          </a:xfrm>
          <a:prstGeom prst="rect">
            <a:avLst/>
          </a:prstGeom>
          <a:noFill/>
        </p:spPr>
      </p:pic>
      <p:sp>
        <p:nvSpPr>
          <p:cNvPr id="7" name="TextBox 6"/>
          <p:cNvSpPr txBox="1"/>
          <p:nvPr/>
        </p:nvSpPr>
        <p:spPr>
          <a:xfrm>
            <a:off x="457200" y="1219201"/>
            <a:ext cx="8153400" cy="4031873"/>
          </a:xfrm>
          <a:prstGeom prst="rect">
            <a:avLst/>
          </a:prstGeom>
          <a:noFill/>
        </p:spPr>
        <p:txBody>
          <a:bodyPr wrap="square" rtlCol="0">
            <a:spAutoFit/>
          </a:bodyPr>
          <a:lstStyle/>
          <a:p>
            <a:r>
              <a:rPr lang="en-US" sz="3200" b="1" dirty="0" smtClean="0">
                <a:solidFill>
                  <a:schemeClr val="accent1">
                    <a:lumMod val="50000"/>
                  </a:schemeClr>
                </a:solidFill>
              </a:rPr>
              <a:t>Importance of the volunteer to your organization:</a:t>
            </a:r>
          </a:p>
          <a:p>
            <a:endParaRPr lang="en-US" sz="3200" b="1" dirty="0" smtClean="0">
              <a:solidFill>
                <a:schemeClr val="accent1">
                  <a:lumMod val="50000"/>
                </a:schemeClr>
              </a:solidFill>
            </a:endParaRPr>
          </a:p>
          <a:p>
            <a:r>
              <a:rPr lang="en-US" sz="3200" dirty="0" err="1" smtClean="0">
                <a:solidFill>
                  <a:schemeClr val="accent1">
                    <a:lumMod val="50000"/>
                  </a:schemeClr>
                </a:solidFill>
              </a:rPr>
              <a:t>Anytown</a:t>
            </a:r>
            <a:r>
              <a:rPr lang="en-US" sz="3200" dirty="0" smtClean="0">
                <a:solidFill>
                  <a:schemeClr val="accent1">
                    <a:lumMod val="50000"/>
                  </a:schemeClr>
                </a:solidFill>
              </a:rPr>
              <a:t> Animal Shelter relies on volunteers to give our animals the care and affection they need. This ensures the animals are happy and well-suited to be adopted into a permanent home.</a:t>
            </a:r>
            <a:endParaRPr lang="en-US" sz="2800" dirty="0" smtClean="0">
              <a:solidFill>
                <a:schemeClr val="accent1">
                  <a:lumMod val="50000"/>
                </a:schemeClr>
              </a:solidFill>
            </a:endParaRPr>
          </a:p>
        </p:txBody>
      </p:sp>
      <p:sp>
        <p:nvSpPr>
          <p:cNvPr id="9" name="TextBox 8"/>
          <p:cNvSpPr txBox="1"/>
          <p:nvPr/>
        </p:nvSpPr>
        <p:spPr>
          <a:xfrm>
            <a:off x="304800" y="457200"/>
            <a:ext cx="6553200" cy="646331"/>
          </a:xfrm>
          <a:prstGeom prst="rect">
            <a:avLst/>
          </a:prstGeom>
          <a:noFill/>
        </p:spPr>
        <p:txBody>
          <a:bodyPr wrap="square" rtlCol="0">
            <a:spAutoFit/>
          </a:bodyPr>
          <a:lstStyle/>
          <a:p>
            <a:r>
              <a:rPr lang="en-US" sz="3600" dirty="0" smtClean="0">
                <a:solidFill>
                  <a:schemeClr val="accent1">
                    <a:lumMod val="50000"/>
                  </a:schemeClr>
                </a:solidFill>
              </a:rPr>
              <a:t>Components of job descriptions</a:t>
            </a:r>
            <a:endParaRPr lang="en-US" sz="3600" dirty="0">
              <a:solidFill>
                <a:schemeClr val="accent1">
                  <a:lumMod val="50000"/>
                </a:schemeClr>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Box 3"/>
          <p:cNvSpPr txBox="1">
            <a:spLocks noChangeArrowheads="1"/>
          </p:cNvSpPr>
          <p:nvPr/>
        </p:nvSpPr>
        <p:spPr bwMode="auto">
          <a:xfrm>
            <a:off x="0" y="5867400"/>
            <a:ext cx="9144000" cy="457200"/>
          </a:xfrm>
          <a:prstGeom prst="rect">
            <a:avLst/>
          </a:prstGeom>
          <a:solidFill>
            <a:srgbClr val="10167F"/>
          </a:solidFill>
          <a:ln w="9525">
            <a:noFill/>
            <a:miter lim="800000"/>
            <a:headEnd/>
            <a:tailEnd/>
          </a:ln>
        </p:spPr>
        <p:txBody>
          <a:bodyPr>
            <a:spAutoFit/>
          </a:bodyPr>
          <a:lstStyle/>
          <a:p>
            <a:endParaRPr lang="en-US"/>
          </a:p>
        </p:txBody>
      </p:sp>
      <p:sp>
        <p:nvSpPr>
          <p:cNvPr id="5" name="TextBox 4"/>
          <p:cNvSpPr txBox="1"/>
          <p:nvPr/>
        </p:nvSpPr>
        <p:spPr>
          <a:xfrm>
            <a:off x="0" y="5851525"/>
            <a:ext cx="9144000" cy="92075"/>
          </a:xfrm>
          <a:prstGeom prst="rect">
            <a:avLst/>
          </a:prstGeom>
          <a:solidFill>
            <a:schemeClr val="accent1">
              <a:lumMod val="20000"/>
              <a:lumOff val="80000"/>
            </a:schemeClr>
          </a:solidFill>
        </p:spPr>
        <p:txBody>
          <a:bodyPr>
            <a:spAutoFit/>
          </a:bodyPr>
          <a:lstStyle/>
          <a:p>
            <a:pPr>
              <a:defRPr/>
            </a:pPr>
            <a:endParaRPr lang="en-US" dirty="0"/>
          </a:p>
        </p:txBody>
      </p:sp>
      <p:sp>
        <p:nvSpPr>
          <p:cNvPr id="6" name="TextBox 5"/>
          <p:cNvSpPr txBox="1"/>
          <p:nvPr/>
        </p:nvSpPr>
        <p:spPr>
          <a:xfrm>
            <a:off x="0" y="6324600"/>
            <a:ext cx="9144000" cy="92075"/>
          </a:xfrm>
          <a:prstGeom prst="rect">
            <a:avLst/>
          </a:prstGeom>
          <a:solidFill>
            <a:schemeClr val="accent1">
              <a:lumMod val="40000"/>
              <a:lumOff val="60000"/>
            </a:schemeClr>
          </a:solidFill>
        </p:spPr>
        <p:txBody>
          <a:bodyPr>
            <a:spAutoFit/>
          </a:bodyPr>
          <a:lstStyle/>
          <a:p>
            <a:pPr>
              <a:defRPr/>
            </a:pPr>
            <a:endParaRPr lang="en-US" dirty="0"/>
          </a:p>
        </p:txBody>
      </p:sp>
      <p:pic>
        <p:nvPicPr>
          <p:cNvPr id="1026" name="Picture 2" descr="\\UWWCDATA\Administration\Marketing\logo\UW Logos 8_2010\UWWC Logo _Geographic Identifier\UWWC_4s_ful_hi.jpg"/>
          <p:cNvPicPr>
            <a:picLocks noChangeAspect="1" noChangeArrowheads="1"/>
          </p:cNvPicPr>
          <p:nvPr/>
        </p:nvPicPr>
        <p:blipFill>
          <a:blip r:embed="rId2"/>
          <a:srcRect/>
          <a:stretch>
            <a:fillRect/>
          </a:stretch>
        </p:blipFill>
        <p:spPr bwMode="auto">
          <a:xfrm>
            <a:off x="7391400" y="381000"/>
            <a:ext cx="1163782" cy="800100"/>
          </a:xfrm>
          <a:prstGeom prst="rect">
            <a:avLst/>
          </a:prstGeom>
          <a:noFill/>
        </p:spPr>
      </p:pic>
      <p:sp>
        <p:nvSpPr>
          <p:cNvPr id="7" name="TextBox 6"/>
          <p:cNvSpPr txBox="1"/>
          <p:nvPr/>
        </p:nvSpPr>
        <p:spPr>
          <a:xfrm>
            <a:off x="457200" y="1219201"/>
            <a:ext cx="8153400" cy="4524315"/>
          </a:xfrm>
          <a:prstGeom prst="rect">
            <a:avLst/>
          </a:prstGeom>
          <a:noFill/>
        </p:spPr>
        <p:txBody>
          <a:bodyPr wrap="square" rtlCol="0">
            <a:spAutoFit/>
          </a:bodyPr>
          <a:lstStyle/>
          <a:p>
            <a:r>
              <a:rPr lang="en-US" sz="3200" b="1" dirty="0" smtClean="0">
                <a:solidFill>
                  <a:schemeClr val="accent1">
                    <a:lumMod val="50000"/>
                  </a:schemeClr>
                </a:solidFill>
              </a:rPr>
              <a:t>Skills needed (or desired)</a:t>
            </a:r>
          </a:p>
          <a:p>
            <a:endParaRPr lang="en-US" sz="3200" b="1" dirty="0" smtClean="0">
              <a:solidFill>
                <a:schemeClr val="accent1">
                  <a:lumMod val="50000"/>
                </a:schemeClr>
              </a:solidFill>
            </a:endParaRPr>
          </a:p>
          <a:p>
            <a:pPr>
              <a:buFont typeface="Arial" pitchFamily="34" charset="0"/>
              <a:buChar char="•"/>
            </a:pPr>
            <a:r>
              <a:rPr lang="en-US" sz="3200" dirty="0" smtClean="0">
                <a:solidFill>
                  <a:schemeClr val="accent1">
                    <a:lumMod val="50000"/>
                  </a:schemeClr>
                </a:solidFill>
              </a:rPr>
              <a:t> What skills do volunteers absolutely need to be successful?</a:t>
            </a:r>
          </a:p>
          <a:p>
            <a:pPr>
              <a:buFont typeface="Arial" pitchFamily="34" charset="0"/>
              <a:buChar char="•"/>
            </a:pPr>
            <a:r>
              <a:rPr lang="en-US" sz="3200" dirty="0" smtClean="0">
                <a:solidFill>
                  <a:schemeClr val="accent1">
                    <a:lumMod val="50000"/>
                  </a:schemeClr>
                </a:solidFill>
              </a:rPr>
              <a:t> </a:t>
            </a:r>
            <a:r>
              <a:rPr lang="en-US" sz="3200" dirty="0" smtClean="0">
                <a:solidFill>
                  <a:schemeClr val="accent1">
                    <a:lumMod val="50000"/>
                  </a:schemeClr>
                </a:solidFill>
              </a:rPr>
              <a:t>Do they need any special certification or training?</a:t>
            </a:r>
          </a:p>
          <a:p>
            <a:endParaRPr lang="en-US" sz="3200" dirty="0" smtClean="0">
              <a:solidFill>
                <a:schemeClr val="accent1">
                  <a:lumMod val="50000"/>
                </a:schemeClr>
              </a:solidFill>
            </a:endParaRPr>
          </a:p>
          <a:p>
            <a:pPr>
              <a:buFont typeface="Arial" pitchFamily="34" charset="0"/>
              <a:buChar char="•"/>
            </a:pPr>
            <a:r>
              <a:rPr lang="en-US" sz="3200" dirty="0" smtClean="0">
                <a:solidFill>
                  <a:schemeClr val="accent1">
                    <a:lumMod val="50000"/>
                  </a:schemeClr>
                </a:solidFill>
              </a:rPr>
              <a:t> </a:t>
            </a:r>
            <a:r>
              <a:rPr lang="en-US" sz="3200" dirty="0" smtClean="0">
                <a:solidFill>
                  <a:schemeClr val="accent1">
                    <a:lumMod val="50000"/>
                  </a:schemeClr>
                </a:solidFill>
              </a:rPr>
              <a:t>What skills or qualities would you </a:t>
            </a:r>
            <a:r>
              <a:rPr lang="en-US" sz="3200" i="1" dirty="0" smtClean="0">
                <a:solidFill>
                  <a:schemeClr val="accent1">
                    <a:lumMod val="50000"/>
                  </a:schemeClr>
                </a:solidFill>
              </a:rPr>
              <a:t>like </a:t>
            </a:r>
            <a:r>
              <a:rPr lang="en-US" sz="3200" dirty="0" smtClean="0">
                <a:solidFill>
                  <a:schemeClr val="accent1">
                    <a:lumMod val="50000"/>
                  </a:schemeClr>
                </a:solidFill>
              </a:rPr>
              <a:t>them to have?</a:t>
            </a:r>
            <a:endParaRPr lang="en-US" sz="3200" dirty="0" smtClean="0">
              <a:solidFill>
                <a:schemeClr val="accent1">
                  <a:lumMod val="50000"/>
                </a:schemeClr>
              </a:solidFill>
            </a:endParaRPr>
          </a:p>
        </p:txBody>
      </p:sp>
      <p:sp>
        <p:nvSpPr>
          <p:cNvPr id="9" name="TextBox 8"/>
          <p:cNvSpPr txBox="1"/>
          <p:nvPr/>
        </p:nvSpPr>
        <p:spPr>
          <a:xfrm>
            <a:off x="304800" y="457200"/>
            <a:ext cx="6553200" cy="646331"/>
          </a:xfrm>
          <a:prstGeom prst="rect">
            <a:avLst/>
          </a:prstGeom>
          <a:noFill/>
        </p:spPr>
        <p:txBody>
          <a:bodyPr wrap="square" rtlCol="0">
            <a:spAutoFit/>
          </a:bodyPr>
          <a:lstStyle/>
          <a:p>
            <a:r>
              <a:rPr lang="en-US" sz="3600" dirty="0" smtClean="0">
                <a:solidFill>
                  <a:schemeClr val="accent1">
                    <a:lumMod val="50000"/>
                  </a:schemeClr>
                </a:solidFill>
              </a:rPr>
              <a:t>Components of job descriptions</a:t>
            </a:r>
            <a:endParaRPr lang="en-US" sz="3600" dirty="0">
              <a:solidFill>
                <a:schemeClr val="accent1">
                  <a:lumMod val="50000"/>
                </a:schemeClr>
              </a:solidFill>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Box 3"/>
          <p:cNvSpPr txBox="1">
            <a:spLocks noChangeArrowheads="1"/>
          </p:cNvSpPr>
          <p:nvPr/>
        </p:nvSpPr>
        <p:spPr bwMode="auto">
          <a:xfrm>
            <a:off x="0" y="5867400"/>
            <a:ext cx="9144000" cy="457200"/>
          </a:xfrm>
          <a:prstGeom prst="rect">
            <a:avLst/>
          </a:prstGeom>
          <a:solidFill>
            <a:srgbClr val="10167F"/>
          </a:solidFill>
          <a:ln w="9525">
            <a:noFill/>
            <a:miter lim="800000"/>
            <a:headEnd/>
            <a:tailEnd/>
          </a:ln>
        </p:spPr>
        <p:txBody>
          <a:bodyPr>
            <a:spAutoFit/>
          </a:bodyPr>
          <a:lstStyle/>
          <a:p>
            <a:endParaRPr lang="en-US"/>
          </a:p>
        </p:txBody>
      </p:sp>
      <p:sp>
        <p:nvSpPr>
          <p:cNvPr id="5" name="TextBox 4"/>
          <p:cNvSpPr txBox="1"/>
          <p:nvPr/>
        </p:nvSpPr>
        <p:spPr>
          <a:xfrm>
            <a:off x="0" y="5851525"/>
            <a:ext cx="9144000" cy="92075"/>
          </a:xfrm>
          <a:prstGeom prst="rect">
            <a:avLst/>
          </a:prstGeom>
          <a:solidFill>
            <a:schemeClr val="accent1">
              <a:lumMod val="20000"/>
              <a:lumOff val="80000"/>
            </a:schemeClr>
          </a:solidFill>
        </p:spPr>
        <p:txBody>
          <a:bodyPr>
            <a:spAutoFit/>
          </a:bodyPr>
          <a:lstStyle/>
          <a:p>
            <a:pPr>
              <a:defRPr/>
            </a:pPr>
            <a:endParaRPr lang="en-US" dirty="0"/>
          </a:p>
        </p:txBody>
      </p:sp>
      <p:sp>
        <p:nvSpPr>
          <p:cNvPr id="6" name="TextBox 5"/>
          <p:cNvSpPr txBox="1"/>
          <p:nvPr/>
        </p:nvSpPr>
        <p:spPr>
          <a:xfrm>
            <a:off x="0" y="6324600"/>
            <a:ext cx="9144000" cy="92075"/>
          </a:xfrm>
          <a:prstGeom prst="rect">
            <a:avLst/>
          </a:prstGeom>
          <a:solidFill>
            <a:schemeClr val="accent1">
              <a:lumMod val="40000"/>
              <a:lumOff val="60000"/>
            </a:schemeClr>
          </a:solidFill>
        </p:spPr>
        <p:txBody>
          <a:bodyPr>
            <a:spAutoFit/>
          </a:bodyPr>
          <a:lstStyle/>
          <a:p>
            <a:pPr>
              <a:defRPr/>
            </a:pPr>
            <a:endParaRPr lang="en-US" dirty="0"/>
          </a:p>
        </p:txBody>
      </p:sp>
      <p:pic>
        <p:nvPicPr>
          <p:cNvPr id="1026" name="Picture 2" descr="\\UWWCDATA\Administration\Marketing\logo\UW Logos 8_2010\UWWC Logo _Geographic Identifier\UWWC_4s_ful_hi.jpg"/>
          <p:cNvPicPr>
            <a:picLocks noChangeAspect="1" noChangeArrowheads="1"/>
          </p:cNvPicPr>
          <p:nvPr/>
        </p:nvPicPr>
        <p:blipFill>
          <a:blip r:embed="rId2"/>
          <a:srcRect/>
          <a:stretch>
            <a:fillRect/>
          </a:stretch>
        </p:blipFill>
        <p:spPr bwMode="auto">
          <a:xfrm>
            <a:off x="7391400" y="381000"/>
            <a:ext cx="1163782" cy="800100"/>
          </a:xfrm>
          <a:prstGeom prst="rect">
            <a:avLst/>
          </a:prstGeom>
          <a:noFill/>
        </p:spPr>
      </p:pic>
      <p:sp>
        <p:nvSpPr>
          <p:cNvPr id="7" name="TextBox 6"/>
          <p:cNvSpPr txBox="1"/>
          <p:nvPr/>
        </p:nvSpPr>
        <p:spPr>
          <a:xfrm>
            <a:off x="457200" y="1143000"/>
            <a:ext cx="8153400" cy="4708981"/>
          </a:xfrm>
          <a:prstGeom prst="rect">
            <a:avLst/>
          </a:prstGeom>
          <a:noFill/>
        </p:spPr>
        <p:txBody>
          <a:bodyPr wrap="square" rtlCol="0">
            <a:spAutoFit/>
          </a:bodyPr>
          <a:lstStyle/>
          <a:p>
            <a:r>
              <a:rPr lang="en-US" sz="3200" b="1" dirty="0" smtClean="0">
                <a:solidFill>
                  <a:schemeClr val="accent1">
                    <a:lumMod val="50000"/>
                  </a:schemeClr>
                </a:solidFill>
              </a:rPr>
              <a:t>Benefits to volunteers</a:t>
            </a:r>
          </a:p>
          <a:p>
            <a:endParaRPr lang="en-US" sz="3200" b="1" dirty="0" smtClean="0">
              <a:solidFill>
                <a:schemeClr val="accent1">
                  <a:lumMod val="50000"/>
                </a:schemeClr>
              </a:solidFill>
            </a:endParaRPr>
          </a:p>
          <a:p>
            <a:r>
              <a:rPr lang="en-US" sz="3200" dirty="0" smtClean="0">
                <a:solidFill>
                  <a:schemeClr val="accent1">
                    <a:lumMod val="50000"/>
                  </a:schemeClr>
                </a:solidFill>
              </a:rPr>
              <a:t> What can you offer a volunteer?</a:t>
            </a:r>
          </a:p>
          <a:p>
            <a:endParaRPr lang="en-US" sz="3200" dirty="0" smtClean="0">
              <a:solidFill>
                <a:schemeClr val="accent1">
                  <a:lumMod val="50000"/>
                </a:schemeClr>
              </a:solidFill>
            </a:endParaRPr>
          </a:p>
          <a:p>
            <a:pPr>
              <a:buFont typeface="Arial" pitchFamily="34" charset="0"/>
              <a:buChar char="•"/>
            </a:pPr>
            <a:r>
              <a:rPr lang="en-US" sz="3200" dirty="0" smtClean="0">
                <a:solidFill>
                  <a:schemeClr val="accent1">
                    <a:lumMod val="50000"/>
                  </a:schemeClr>
                </a:solidFill>
              </a:rPr>
              <a:t> </a:t>
            </a:r>
            <a:r>
              <a:rPr lang="en-US" sz="2800" dirty="0" smtClean="0">
                <a:solidFill>
                  <a:schemeClr val="accent1">
                    <a:lumMod val="50000"/>
                  </a:schemeClr>
                </a:solidFill>
              </a:rPr>
              <a:t>Training</a:t>
            </a:r>
          </a:p>
          <a:p>
            <a:pPr>
              <a:buFont typeface="Arial" pitchFamily="34" charset="0"/>
              <a:buChar char="•"/>
            </a:pPr>
            <a:r>
              <a:rPr lang="en-US" sz="2800" dirty="0" smtClean="0">
                <a:solidFill>
                  <a:schemeClr val="accent1">
                    <a:lumMod val="50000"/>
                  </a:schemeClr>
                </a:solidFill>
              </a:rPr>
              <a:t> </a:t>
            </a:r>
            <a:r>
              <a:rPr lang="en-US" sz="2800" dirty="0" smtClean="0">
                <a:solidFill>
                  <a:schemeClr val="accent1">
                    <a:lumMod val="50000"/>
                  </a:schemeClr>
                </a:solidFill>
              </a:rPr>
              <a:t>Leadership experience</a:t>
            </a:r>
          </a:p>
          <a:p>
            <a:pPr>
              <a:buFont typeface="Arial" pitchFamily="34" charset="0"/>
              <a:buChar char="•"/>
            </a:pPr>
            <a:r>
              <a:rPr lang="en-US" sz="2800" dirty="0" smtClean="0">
                <a:solidFill>
                  <a:schemeClr val="accent1">
                    <a:lumMod val="50000"/>
                  </a:schemeClr>
                </a:solidFill>
              </a:rPr>
              <a:t> </a:t>
            </a:r>
            <a:r>
              <a:rPr lang="en-US" sz="2800" dirty="0" smtClean="0">
                <a:solidFill>
                  <a:schemeClr val="accent1">
                    <a:lumMod val="50000"/>
                  </a:schemeClr>
                </a:solidFill>
              </a:rPr>
              <a:t>A great work environment</a:t>
            </a:r>
          </a:p>
          <a:p>
            <a:pPr>
              <a:buFont typeface="Arial" pitchFamily="34" charset="0"/>
              <a:buChar char="•"/>
            </a:pPr>
            <a:r>
              <a:rPr lang="en-US" sz="2800" dirty="0" smtClean="0">
                <a:solidFill>
                  <a:schemeClr val="accent1">
                    <a:lumMod val="50000"/>
                  </a:schemeClr>
                </a:solidFill>
              </a:rPr>
              <a:t> </a:t>
            </a:r>
            <a:r>
              <a:rPr lang="en-US" sz="2800" dirty="0" smtClean="0">
                <a:solidFill>
                  <a:schemeClr val="accent1">
                    <a:lumMod val="50000"/>
                  </a:schemeClr>
                </a:solidFill>
              </a:rPr>
              <a:t>Lunch</a:t>
            </a:r>
          </a:p>
          <a:p>
            <a:pPr>
              <a:buFont typeface="Arial" pitchFamily="34" charset="0"/>
              <a:buChar char="•"/>
            </a:pPr>
            <a:r>
              <a:rPr lang="en-US" sz="2800" dirty="0" smtClean="0">
                <a:solidFill>
                  <a:schemeClr val="accent1">
                    <a:lumMod val="50000"/>
                  </a:schemeClr>
                </a:solidFill>
              </a:rPr>
              <a:t> </a:t>
            </a:r>
            <a:r>
              <a:rPr lang="en-US" sz="2800" dirty="0" smtClean="0">
                <a:solidFill>
                  <a:schemeClr val="accent1">
                    <a:lumMod val="50000"/>
                  </a:schemeClr>
                </a:solidFill>
              </a:rPr>
              <a:t>T-shirts or gifts</a:t>
            </a:r>
          </a:p>
          <a:p>
            <a:pPr>
              <a:buFont typeface="Arial" pitchFamily="34" charset="0"/>
              <a:buChar char="•"/>
            </a:pPr>
            <a:r>
              <a:rPr lang="en-US" sz="2800" dirty="0" smtClean="0">
                <a:solidFill>
                  <a:schemeClr val="accent1">
                    <a:lumMod val="50000"/>
                  </a:schemeClr>
                </a:solidFill>
              </a:rPr>
              <a:t> </a:t>
            </a:r>
            <a:r>
              <a:rPr lang="en-US" sz="2800" dirty="0" smtClean="0">
                <a:solidFill>
                  <a:schemeClr val="accent1">
                    <a:lumMod val="50000"/>
                  </a:schemeClr>
                </a:solidFill>
              </a:rPr>
              <a:t>Recognition</a:t>
            </a:r>
            <a:endParaRPr lang="en-US" sz="2800" dirty="0" smtClean="0">
              <a:solidFill>
                <a:schemeClr val="accent1">
                  <a:lumMod val="50000"/>
                </a:schemeClr>
              </a:solidFill>
            </a:endParaRPr>
          </a:p>
        </p:txBody>
      </p:sp>
      <p:sp>
        <p:nvSpPr>
          <p:cNvPr id="9" name="TextBox 8"/>
          <p:cNvSpPr txBox="1"/>
          <p:nvPr/>
        </p:nvSpPr>
        <p:spPr>
          <a:xfrm>
            <a:off x="304800" y="457200"/>
            <a:ext cx="6553200" cy="646331"/>
          </a:xfrm>
          <a:prstGeom prst="rect">
            <a:avLst/>
          </a:prstGeom>
          <a:noFill/>
        </p:spPr>
        <p:txBody>
          <a:bodyPr wrap="square" rtlCol="0">
            <a:spAutoFit/>
          </a:bodyPr>
          <a:lstStyle/>
          <a:p>
            <a:r>
              <a:rPr lang="en-US" sz="3600" dirty="0" smtClean="0">
                <a:solidFill>
                  <a:schemeClr val="accent1">
                    <a:lumMod val="50000"/>
                  </a:schemeClr>
                </a:solidFill>
              </a:rPr>
              <a:t>Components of job descriptions</a:t>
            </a:r>
            <a:endParaRPr lang="en-US" sz="3600" dirty="0">
              <a:solidFill>
                <a:schemeClr val="accent1">
                  <a:lumMod val="50000"/>
                </a:schemeClr>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Box 3"/>
          <p:cNvSpPr txBox="1">
            <a:spLocks noChangeArrowheads="1"/>
          </p:cNvSpPr>
          <p:nvPr/>
        </p:nvSpPr>
        <p:spPr bwMode="auto">
          <a:xfrm>
            <a:off x="0" y="5867400"/>
            <a:ext cx="9144000" cy="457200"/>
          </a:xfrm>
          <a:prstGeom prst="rect">
            <a:avLst/>
          </a:prstGeom>
          <a:solidFill>
            <a:srgbClr val="10167F"/>
          </a:solidFill>
          <a:ln w="9525">
            <a:noFill/>
            <a:miter lim="800000"/>
            <a:headEnd/>
            <a:tailEnd/>
          </a:ln>
        </p:spPr>
        <p:txBody>
          <a:bodyPr>
            <a:spAutoFit/>
          </a:bodyPr>
          <a:lstStyle/>
          <a:p>
            <a:endParaRPr lang="en-US"/>
          </a:p>
        </p:txBody>
      </p:sp>
      <p:sp>
        <p:nvSpPr>
          <p:cNvPr id="5" name="TextBox 4"/>
          <p:cNvSpPr txBox="1"/>
          <p:nvPr/>
        </p:nvSpPr>
        <p:spPr>
          <a:xfrm>
            <a:off x="0" y="5851525"/>
            <a:ext cx="9144000" cy="92075"/>
          </a:xfrm>
          <a:prstGeom prst="rect">
            <a:avLst/>
          </a:prstGeom>
          <a:solidFill>
            <a:schemeClr val="accent1">
              <a:lumMod val="20000"/>
              <a:lumOff val="80000"/>
            </a:schemeClr>
          </a:solidFill>
        </p:spPr>
        <p:txBody>
          <a:bodyPr>
            <a:spAutoFit/>
          </a:bodyPr>
          <a:lstStyle/>
          <a:p>
            <a:pPr>
              <a:defRPr/>
            </a:pPr>
            <a:endParaRPr lang="en-US" dirty="0"/>
          </a:p>
        </p:txBody>
      </p:sp>
      <p:sp>
        <p:nvSpPr>
          <p:cNvPr id="6" name="TextBox 5"/>
          <p:cNvSpPr txBox="1"/>
          <p:nvPr/>
        </p:nvSpPr>
        <p:spPr>
          <a:xfrm>
            <a:off x="0" y="6324600"/>
            <a:ext cx="9144000" cy="92075"/>
          </a:xfrm>
          <a:prstGeom prst="rect">
            <a:avLst/>
          </a:prstGeom>
          <a:solidFill>
            <a:schemeClr val="accent1">
              <a:lumMod val="40000"/>
              <a:lumOff val="60000"/>
            </a:schemeClr>
          </a:solidFill>
        </p:spPr>
        <p:txBody>
          <a:bodyPr>
            <a:spAutoFit/>
          </a:bodyPr>
          <a:lstStyle/>
          <a:p>
            <a:pPr>
              <a:defRPr/>
            </a:pPr>
            <a:endParaRPr lang="en-US" dirty="0"/>
          </a:p>
        </p:txBody>
      </p:sp>
      <p:pic>
        <p:nvPicPr>
          <p:cNvPr id="1026" name="Picture 2" descr="\\UWWCDATA\Administration\Marketing\logo\UW Logos 8_2010\UWWC Logo _Geographic Identifier\UWWC_4s_ful_hi.jpg"/>
          <p:cNvPicPr>
            <a:picLocks noChangeAspect="1" noChangeArrowheads="1"/>
          </p:cNvPicPr>
          <p:nvPr/>
        </p:nvPicPr>
        <p:blipFill>
          <a:blip r:embed="rId2"/>
          <a:srcRect/>
          <a:stretch>
            <a:fillRect/>
          </a:stretch>
        </p:blipFill>
        <p:spPr bwMode="auto">
          <a:xfrm>
            <a:off x="7391400" y="381000"/>
            <a:ext cx="1163782" cy="800100"/>
          </a:xfrm>
          <a:prstGeom prst="rect">
            <a:avLst/>
          </a:prstGeom>
          <a:noFill/>
        </p:spPr>
      </p:pic>
      <p:sp>
        <p:nvSpPr>
          <p:cNvPr id="7" name="TextBox 6"/>
          <p:cNvSpPr txBox="1"/>
          <p:nvPr/>
        </p:nvSpPr>
        <p:spPr>
          <a:xfrm>
            <a:off x="457200" y="1143000"/>
            <a:ext cx="8153400" cy="3539430"/>
          </a:xfrm>
          <a:prstGeom prst="rect">
            <a:avLst/>
          </a:prstGeom>
          <a:noFill/>
        </p:spPr>
        <p:txBody>
          <a:bodyPr wrap="square" rtlCol="0">
            <a:spAutoFit/>
          </a:bodyPr>
          <a:lstStyle/>
          <a:p>
            <a:r>
              <a:rPr lang="en-US" sz="3200" b="1" dirty="0" smtClean="0">
                <a:solidFill>
                  <a:schemeClr val="accent1">
                    <a:lumMod val="50000"/>
                  </a:schemeClr>
                </a:solidFill>
              </a:rPr>
              <a:t>Tasks</a:t>
            </a:r>
          </a:p>
          <a:p>
            <a:endParaRPr lang="en-US" sz="3200" b="1" dirty="0" smtClean="0">
              <a:solidFill>
                <a:schemeClr val="accent1">
                  <a:lumMod val="50000"/>
                </a:schemeClr>
              </a:solidFill>
            </a:endParaRPr>
          </a:p>
          <a:p>
            <a:r>
              <a:rPr lang="en-US" sz="3200" dirty="0" smtClean="0">
                <a:solidFill>
                  <a:schemeClr val="accent1">
                    <a:lumMod val="50000"/>
                  </a:schemeClr>
                </a:solidFill>
              </a:rPr>
              <a:t>Be sure to include the actual tasks volunteers will be performing.</a:t>
            </a:r>
          </a:p>
          <a:p>
            <a:endParaRPr lang="en-US" sz="3200" dirty="0" smtClean="0">
              <a:solidFill>
                <a:schemeClr val="accent1">
                  <a:lumMod val="50000"/>
                </a:schemeClr>
              </a:solidFill>
            </a:endParaRPr>
          </a:p>
          <a:p>
            <a:r>
              <a:rPr lang="en-US" sz="3200" dirty="0" smtClean="0">
                <a:solidFill>
                  <a:schemeClr val="accent1">
                    <a:lumMod val="50000"/>
                  </a:schemeClr>
                </a:solidFill>
              </a:rPr>
              <a:t>Outline form or bullet points work well for this section.</a:t>
            </a:r>
            <a:endParaRPr lang="en-US" sz="2800" dirty="0" smtClean="0">
              <a:solidFill>
                <a:schemeClr val="accent1">
                  <a:lumMod val="50000"/>
                </a:schemeClr>
              </a:solidFill>
            </a:endParaRPr>
          </a:p>
        </p:txBody>
      </p:sp>
      <p:sp>
        <p:nvSpPr>
          <p:cNvPr id="9" name="TextBox 8"/>
          <p:cNvSpPr txBox="1"/>
          <p:nvPr/>
        </p:nvSpPr>
        <p:spPr>
          <a:xfrm>
            <a:off x="304800" y="457200"/>
            <a:ext cx="6553200" cy="646331"/>
          </a:xfrm>
          <a:prstGeom prst="rect">
            <a:avLst/>
          </a:prstGeom>
          <a:noFill/>
        </p:spPr>
        <p:txBody>
          <a:bodyPr wrap="square" rtlCol="0">
            <a:spAutoFit/>
          </a:bodyPr>
          <a:lstStyle/>
          <a:p>
            <a:r>
              <a:rPr lang="en-US" sz="3600" dirty="0" smtClean="0">
                <a:solidFill>
                  <a:schemeClr val="accent1">
                    <a:lumMod val="50000"/>
                  </a:schemeClr>
                </a:solidFill>
              </a:rPr>
              <a:t>Components of job descriptions</a:t>
            </a:r>
            <a:endParaRPr lang="en-US" sz="3600" dirty="0">
              <a:solidFill>
                <a:schemeClr val="accent1">
                  <a:lumMod val="50000"/>
                </a:schemeClr>
              </a:solidFill>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Box 3"/>
          <p:cNvSpPr txBox="1">
            <a:spLocks noChangeArrowheads="1"/>
          </p:cNvSpPr>
          <p:nvPr/>
        </p:nvSpPr>
        <p:spPr bwMode="auto">
          <a:xfrm>
            <a:off x="0" y="5867400"/>
            <a:ext cx="9144000" cy="457200"/>
          </a:xfrm>
          <a:prstGeom prst="rect">
            <a:avLst/>
          </a:prstGeom>
          <a:solidFill>
            <a:srgbClr val="10167F"/>
          </a:solidFill>
          <a:ln w="9525">
            <a:noFill/>
            <a:miter lim="800000"/>
            <a:headEnd/>
            <a:tailEnd/>
          </a:ln>
        </p:spPr>
        <p:txBody>
          <a:bodyPr>
            <a:spAutoFit/>
          </a:bodyPr>
          <a:lstStyle/>
          <a:p>
            <a:endParaRPr lang="en-US"/>
          </a:p>
        </p:txBody>
      </p:sp>
      <p:sp>
        <p:nvSpPr>
          <p:cNvPr id="5" name="TextBox 4"/>
          <p:cNvSpPr txBox="1"/>
          <p:nvPr/>
        </p:nvSpPr>
        <p:spPr>
          <a:xfrm>
            <a:off x="0" y="5851525"/>
            <a:ext cx="9144000" cy="92075"/>
          </a:xfrm>
          <a:prstGeom prst="rect">
            <a:avLst/>
          </a:prstGeom>
          <a:solidFill>
            <a:schemeClr val="accent1">
              <a:lumMod val="20000"/>
              <a:lumOff val="80000"/>
            </a:schemeClr>
          </a:solidFill>
        </p:spPr>
        <p:txBody>
          <a:bodyPr>
            <a:spAutoFit/>
          </a:bodyPr>
          <a:lstStyle/>
          <a:p>
            <a:pPr>
              <a:defRPr/>
            </a:pPr>
            <a:endParaRPr lang="en-US" dirty="0"/>
          </a:p>
        </p:txBody>
      </p:sp>
      <p:sp>
        <p:nvSpPr>
          <p:cNvPr id="6" name="TextBox 5"/>
          <p:cNvSpPr txBox="1"/>
          <p:nvPr/>
        </p:nvSpPr>
        <p:spPr>
          <a:xfrm>
            <a:off x="0" y="6324600"/>
            <a:ext cx="9144000" cy="92075"/>
          </a:xfrm>
          <a:prstGeom prst="rect">
            <a:avLst/>
          </a:prstGeom>
          <a:solidFill>
            <a:schemeClr val="accent1">
              <a:lumMod val="40000"/>
              <a:lumOff val="60000"/>
            </a:schemeClr>
          </a:solidFill>
        </p:spPr>
        <p:txBody>
          <a:bodyPr>
            <a:spAutoFit/>
          </a:bodyPr>
          <a:lstStyle/>
          <a:p>
            <a:pPr>
              <a:defRPr/>
            </a:pPr>
            <a:endParaRPr lang="en-US" dirty="0"/>
          </a:p>
        </p:txBody>
      </p:sp>
      <p:pic>
        <p:nvPicPr>
          <p:cNvPr id="1026" name="Picture 2" descr="\\UWWCDATA\Administration\Marketing\logo\UW Logos 8_2010\UWWC Logo _Geographic Identifier\UWWC_4s_ful_hi.jpg"/>
          <p:cNvPicPr>
            <a:picLocks noChangeAspect="1" noChangeArrowheads="1"/>
          </p:cNvPicPr>
          <p:nvPr/>
        </p:nvPicPr>
        <p:blipFill>
          <a:blip r:embed="rId2"/>
          <a:srcRect/>
          <a:stretch>
            <a:fillRect/>
          </a:stretch>
        </p:blipFill>
        <p:spPr bwMode="auto">
          <a:xfrm>
            <a:off x="7391400" y="381000"/>
            <a:ext cx="1163782" cy="800100"/>
          </a:xfrm>
          <a:prstGeom prst="rect">
            <a:avLst/>
          </a:prstGeom>
          <a:noFill/>
        </p:spPr>
      </p:pic>
      <p:sp>
        <p:nvSpPr>
          <p:cNvPr id="7" name="TextBox 6"/>
          <p:cNvSpPr txBox="1"/>
          <p:nvPr/>
        </p:nvSpPr>
        <p:spPr>
          <a:xfrm>
            <a:off x="457200" y="1143000"/>
            <a:ext cx="8153400" cy="4524315"/>
          </a:xfrm>
          <a:prstGeom prst="rect">
            <a:avLst/>
          </a:prstGeom>
          <a:noFill/>
        </p:spPr>
        <p:txBody>
          <a:bodyPr wrap="square" rtlCol="0">
            <a:spAutoFit/>
          </a:bodyPr>
          <a:lstStyle/>
          <a:p>
            <a:r>
              <a:rPr lang="en-US" sz="3200" b="1" dirty="0" smtClean="0">
                <a:solidFill>
                  <a:schemeClr val="accent1">
                    <a:lumMod val="50000"/>
                  </a:schemeClr>
                </a:solidFill>
              </a:rPr>
              <a:t>Tasks</a:t>
            </a:r>
          </a:p>
          <a:p>
            <a:endParaRPr lang="en-US" sz="3200" b="1" dirty="0" smtClean="0">
              <a:solidFill>
                <a:schemeClr val="accent1">
                  <a:lumMod val="50000"/>
                </a:schemeClr>
              </a:solidFill>
            </a:endParaRPr>
          </a:p>
          <a:p>
            <a:r>
              <a:rPr lang="en-US" sz="3200" dirty="0" smtClean="0">
                <a:solidFill>
                  <a:schemeClr val="accent1">
                    <a:lumMod val="50000"/>
                  </a:schemeClr>
                </a:solidFill>
              </a:rPr>
              <a:t>Volunteers might:</a:t>
            </a:r>
          </a:p>
          <a:p>
            <a:pPr>
              <a:buFont typeface="Arial" pitchFamily="34" charset="0"/>
              <a:buChar char="•"/>
            </a:pPr>
            <a:r>
              <a:rPr lang="en-US" sz="3200" dirty="0" smtClean="0">
                <a:solidFill>
                  <a:schemeClr val="accent1">
                    <a:lumMod val="50000"/>
                  </a:schemeClr>
                </a:solidFill>
              </a:rPr>
              <a:t> </a:t>
            </a:r>
            <a:r>
              <a:rPr lang="en-US" sz="3200" dirty="0" smtClean="0">
                <a:solidFill>
                  <a:schemeClr val="accent1">
                    <a:lumMod val="50000"/>
                  </a:schemeClr>
                </a:solidFill>
              </a:rPr>
              <a:t>Bath animals</a:t>
            </a:r>
          </a:p>
          <a:p>
            <a:pPr>
              <a:buFont typeface="Arial" pitchFamily="34" charset="0"/>
              <a:buChar char="•"/>
            </a:pPr>
            <a:r>
              <a:rPr lang="en-US" sz="3200" dirty="0" smtClean="0">
                <a:solidFill>
                  <a:schemeClr val="accent1">
                    <a:lumMod val="50000"/>
                  </a:schemeClr>
                </a:solidFill>
              </a:rPr>
              <a:t> </a:t>
            </a:r>
            <a:r>
              <a:rPr lang="en-US" sz="3200" dirty="0" smtClean="0">
                <a:solidFill>
                  <a:schemeClr val="accent1">
                    <a:lumMod val="50000"/>
                  </a:schemeClr>
                </a:solidFill>
              </a:rPr>
              <a:t>Walk dogs</a:t>
            </a:r>
          </a:p>
          <a:p>
            <a:pPr>
              <a:buFont typeface="Arial" pitchFamily="34" charset="0"/>
              <a:buChar char="•"/>
            </a:pPr>
            <a:r>
              <a:rPr lang="en-US" sz="3200" dirty="0" smtClean="0">
                <a:solidFill>
                  <a:schemeClr val="accent1">
                    <a:lumMod val="50000"/>
                  </a:schemeClr>
                </a:solidFill>
              </a:rPr>
              <a:t> </a:t>
            </a:r>
            <a:r>
              <a:rPr lang="en-US" sz="3200" dirty="0" smtClean="0">
                <a:solidFill>
                  <a:schemeClr val="accent1">
                    <a:lumMod val="50000"/>
                  </a:schemeClr>
                </a:solidFill>
              </a:rPr>
              <a:t>Groom cats</a:t>
            </a:r>
          </a:p>
          <a:p>
            <a:pPr>
              <a:buFont typeface="Arial" pitchFamily="34" charset="0"/>
              <a:buChar char="•"/>
            </a:pPr>
            <a:r>
              <a:rPr lang="en-US" sz="3200" dirty="0" smtClean="0">
                <a:solidFill>
                  <a:schemeClr val="accent1">
                    <a:lumMod val="50000"/>
                  </a:schemeClr>
                </a:solidFill>
              </a:rPr>
              <a:t> </a:t>
            </a:r>
            <a:r>
              <a:rPr lang="en-US" sz="3200" dirty="0" smtClean="0">
                <a:solidFill>
                  <a:schemeClr val="accent1">
                    <a:lumMod val="50000"/>
                  </a:schemeClr>
                </a:solidFill>
              </a:rPr>
              <a:t>Feed animals</a:t>
            </a:r>
          </a:p>
          <a:p>
            <a:pPr>
              <a:buFont typeface="Arial" pitchFamily="34" charset="0"/>
              <a:buChar char="•"/>
            </a:pPr>
            <a:r>
              <a:rPr lang="en-US" sz="3200" dirty="0" smtClean="0">
                <a:solidFill>
                  <a:schemeClr val="accent1">
                    <a:lumMod val="50000"/>
                  </a:schemeClr>
                </a:solidFill>
              </a:rPr>
              <a:t> </a:t>
            </a:r>
            <a:r>
              <a:rPr lang="en-US" sz="3200" dirty="0" smtClean="0">
                <a:solidFill>
                  <a:schemeClr val="accent1">
                    <a:lumMod val="50000"/>
                  </a:schemeClr>
                </a:solidFill>
              </a:rPr>
              <a:t>Play with dogs or cats</a:t>
            </a:r>
          </a:p>
          <a:p>
            <a:pPr>
              <a:buFont typeface="Arial" pitchFamily="34" charset="0"/>
              <a:buChar char="•"/>
            </a:pPr>
            <a:r>
              <a:rPr lang="en-US" sz="3200" dirty="0" smtClean="0">
                <a:solidFill>
                  <a:schemeClr val="accent1">
                    <a:lumMod val="50000"/>
                  </a:schemeClr>
                </a:solidFill>
              </a:rPr>
              <a:t> </a:t>
            </a:r>
            <a:r>
              <a:rPr lang="en-US" sz="3200" dirty="0" smtClean="0">
                <a:solidFill>
                  <a:schemeClr val="accent1">
                    <a:lumMod val="50000"/>
                  </a:schemeClr>
                </a:solidFill>
              </a:rPr>
              <a:t>Clean kennels </a:t>
            </a:r>
          </a:p>
        </p:txBody>
      </p:sp>
      <p:sp>
        <p:nvSpPr>
          <p:cNvPr id="9" name="TextBox 8"/>
          <p:cNvSpPr txBox="1"/>
          <p:nvPr/>
        </p:nvSpPr>
        <p:spPr>
          <a:xfrm>
            <a:off x="304800" y="457200"/>
            <a:ext cx="6553200" cy="646331"/>
          </a:xfrm>
          <a:prstGeom prst="rect">
            <a:avLst/>
          </a:prstGeom>
          <a:noFill/>
        </p:spPr>
        <p:txBody>
          <a:bodyPr wrap="square" rtlCol="0">
            <a:spAutoFit/>
          </a:bodyPr>
          <a:lstStyle/>
          <a:p>
            <a:r>
              <a:rPr lang="en-US" sz="3600" dirty="0" smtClean="0">
                <a:solidFill>
                  <a:schemeClr val="accent1">
                    <a:lumMod val="50000"/>
                  </a:schemeClr>
                </a:solidFill>
              </a:rPr>
              <a:t>Components of job descriptions</a:t>
            </a:r>
            <a:endParaRPr lang="en-US" sz="3600" dirty="0">
              <a:solidFill>
                <a:schemeClr val="accent1">
                  <a:lumMod val="50000"/>
                </a:schemeClr>
              </a:solidFill>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Box 3"/>
          <p:cNvSpPr txBox="1">
            <a:spLocks noChangeArrowheads="1"/>
          </p:cNvSpPr>
          <p:nvPr/>
        </p:nvSpPr>
        <p:spPr bwMode="auto">
          <a:xfrm>
            <a:off x="0" y="5867400"/>
            <a:ext cx="9144000" cy="457200"/>
          </a:xfrm>
          <a:prstGeom prst="rect">
            <a:avLst/>
          </a:prstGeom>
          <a:solidFill>
            <a:srgbClr val="10167F"/>
          </a:solidFill>
          <a:ln w="9525">
            <a:noFill/>
            <a:miter lim="800000"/>
            <a:headEnd/>
            <a:tailEnd/>
          </a:ln>
        </p:spPr>
        <p:txBody>
          <a:bodyPr>
            <a:spAutoFit/>
          </a:bodyPr>
          <a:lstStyle/>
          <a:p>
            <a:endParaRPr lang="en-US"/>
          </a:p>
        </p:txBody>
      </p:sp>
      <p:sp>
        <p:nvSpPr>
          <p:cNvPr id="5" name="TextBox 4"/>
          <p:cNvSpPr txBox="1"/>
          <p:nvPr/>
        </p:nvSpPr>
        <p:spPr>
          <a:xfrm>
            <a:off x="0" y="5851525"/>
            <a:ext cx="9144000" cy="92075"/>
          </a:xfrm>
          <a:prstGeom prst="rect">
            <a:avLst/>
          </a:prstGeom>
          <a:solidFill>
            <a:schemeClr val="accent1">
              <a:lumMod val="20000"/>
              <a:lumOff val="80000"/>
            </a:schemeClr>
          </a:solidFill>
        </p:spPr>
        <p:txBody>
          <a:bodyPr>
            <a:spAutoFit/>
          </a:bodyPr>
          <a:lstStyle/>
          <a:p>
            <a:pPr>
              <a:defRPr/>
            </a:pPr>
            <a:endParaRPr lang="en-US" dirty="0"/>
          </a:p>
        </p:txBody>
      </p:sp>
      <p:sp>
        <p:nvSpPr>
          <p:cNvPr id="6" name="TextBox 5"/>
          <p:cNvSpPr txBox="1"/>
          <p:nvPr/>
        </p:nvSpPr>
        <p:spPr>
          <a:xfrm>
            <a:off x="0" y="6324600"/>
            <a:ext cx="9144000" cy="92075"/>
          </a:xfrm>
          <a:prstGeom prst="rect">
            <a:avLst/>
          </a:prstGeom>
          <a:solidFill>
            <a:schemeClr val="accent1">
              <a:lumMod val="40000"/>
              <a:lumOff val="60000"/>
            </a:schemeClr>
          </a:solidFill>
        </p:spPr>
        <p:txBody>
          <a:bodyPr>
            <a:spAutoFit/>
          </a:bodyPr>
          <a:lstStyle/>
          <a:p>
            <a:pPr>
              <a:defRPr/>
            </a:pPr>
            <a:endParaRPr lang="en-US" dirty="0"/>
          </a:p>
        </p:txBody>
      </p:sp>
      <p:pic>
        <p:nvPicPr>
          <p:cNvPr id="1026" name="Picture 2" descr="\\UWWCDATA\Administration\Marketing\logo\UW Logos 8_2010\UWWC Logo _Geographic Identifier\UWWC_4s_ful_hi.jpg"/>
          <p:cNvPicPr>
            <a:picLocks noChangeAspect="1" noChangeArrowheads="1"/>
          </p:cNvPicPr>
          <p:nvPr/>
        </p:nvPicPr>
        <p:blipFill>
          <a:blip r:embed="rId2"/>
          <a:srcRect/>
          <a:stretch>
            <a:fillRect/>
          </a:stretch>
        </p:blipFill>
        <p:spPr bwMode="auto">
          <a:xfrm>
            <a:off x="7391400" y="381000"/>
            <a:ext cx="1163782" cy="800100"/>
          </a:xfrm>
          <a:prstGeom prst="rect">
            <a:avLst/>
          </a:prstGeom>
          <a:noFill/>
        </p:spPr>
      </p:pic>
      <p:sp>
        <p:nvSpPr>
          <p:cNvPr id="7" name="TextBox 6"/>
          <p:cNvSpPr txBox="1"/>
          <p:nvPr/>
        </p:nvSpPr>
        <p:spPr>
          <a:xfrm>
            <a:off x="457200" y="1219201"/>
            <a:ext cx="8153400" cy="4401205"/>
          </a:xfrm>
          <a:prstGeom prst="rect">
            <a:avLst/>
          </a:prstGeom>
          <a:noFill/>
        </p:spPr>
        <p:txBody>
          <a:bodyPr wrap="square" rtlCol="0">
            <a:spAutoFit/>
          </a:bodyPr>
          <a:lstStyle/>
          <a:p>
            <a:r>
              <a:rPr lang="en-US" sz="2800" b="1" dirty="0" smtClean="0">
                <a:solidFill>
                  <a:schemeClr val="accent1">
                    <a:lumMod val="50000"/>
                  </a:schemeClr>
                </a:solidFill>
              </a:rPr>
              <a:t>The details</a:t>
            </a:r>
          </a:p>
          <a:p>
            <a:endParaRPr lang="en-US" sz="2800" b="1" dirty="0" smtClean="0">
              <a:solidFill>
                <a:schemeClr val="accent1">
                  <a:lumMod val="50000"/>
                </a:schemeClr>
              </a:solidFill>
            </a:endParaRPr>
          </a:p>
          <a:p>
            <a:r>
              <a:rPr lang="en-US" sz="2800" dirty="0" smtClean="0">
                <a:solidFill>
                  <a:schemeClr val="accent1">
                    <a:lumMod val="50000"/>
                  </a:schemeClr>
                </a:solidFill>
              </a:rPr>
              <a:t>This can be included at the beginning, in the middle, or at the end- but </a:t>
            </a:r>
            <a:r>
              <a:rPr lang="en-US" sz="2800" b="1" dirty="0" smtClean="0">
                <a:solidFill>
                  <a:schemeClr val="accent1">
                    <a:lumMod val="50000"/>
                  </a:schemeClr>
                </a:solidFill>
              </a:rPr>
              <a:t>must be included.</a:t>
            </a:r>
          </a:p>
          <a:p>
            <a:endParaRPr lang="en-US" sz="2800" b="1" dirty="0" smtClean="0">
              <a:solidFill>
                <a:schemeClr val="accent1">
                  <a:lumMod val="50000"/>
                </a:schemeClr>
              </a:solidFill>
            </a:endParaRPr>
          </a:p>
          <a:p>
            <a:pPr>
              <a:buFont typeface="Arial" pitchFamily="34" charset="0"/>
              <a:buChar char="•"/>
            </a:pPr>
            <a:r>
              <a:rPr lang="en-US" sz="2800" dirty="0" smtClean="0">
                <a:solidFill>
                  <a:schemeClr val="accent1">
                    <a:lumMod val="50000"/>
                  </a:schemeClr>
                </a:solidFill>
              </a:rPr>
              <a:t> </a:t>
            </a:r>
            <a:r>
              <a:rPr lang="en-US" sz="2800" dirty="0" smtClean="0">
                <a:solidFill>
                  <a:schemeClr val="accent1">
                    <a:lumMod val="50000"/>
                  </a:schemeClr>
                </a:solidFill>
              </a:rPr>
              <a:t>Date (March 5</a:t>
            </a:r>
            <a:r>
              <a:rPr lang="en-US" sz="2800" baseline="30000" dirty="0" smtClean="0">
                <a:solidFill>
                  <a:schemeClr val="accent1">
                    <a:lumMod val="50000"/>
                  </a:schemeClr>
                </a:solidFill>
              </a:rPr>
              <a:t>th</a:t>
            </a:r>
            <a:r>
              <a:rPr lang="en-US" sz="2800" dirty="0" smtClean="0">
                <a:solidFill>
                  <a:schemeClr val="accent1">
                    <a:lumMod val="50000"/>
                  </a:schemeClr>
                </a:solidFill>
              </a:rPr>
              <a:t>, every Saturday, or any day M-F)</a:t>
            </a:r>
          </a:p>
          <a:p>
            <a:pPr>
              <a:buFont typeface="Arial" pitchFamily="34" charset="0"/>
              <a:buChar char="•"/>
            </a:pPr>
            <a:r>
              <a:rPr lang="en-US" sz="2800" dirty="0" smtClean="0">
                <a:solidFill>
                  <a:schemeClr val="accent1">
                    <a:lumMod val="50000"/>
                  </a:schemeClr>
                </a:solidFill>
              </a:rPr>
              <a:t> </a:t>
            </a:r>
            <a:r>
              <a:rPr lang="en-US" sz="2800" dirty="0" smtClean="0">
                <a:solidFill>
                  <a:schemeClr val="accent1">
                    <a:lumMod val="50000"/>
                  </a:schemeClr>
                </a:solidFill>
              </a:rPr>
              <a:t>Time (9:00-11:00, or any time 9:00-5:00)</a:t>
            </a:r>
          </a:p>
          <a:p>
            <a:pPr>
              <a:buFont typeface="Arial" pitchFamily="34" charset="0"/>
              <a:buChar char="•"/>
            </a:pPr>
            <a:r>
              <a:rPr lang="en-US" sz="2800" dirty="0" smtClean="0">
                <a:solidFill>
                  <a:schemeClr val="accent1">
                    <a:lumMod val="50000"/>
                  </a:schemeClr>
                </a:solidFill>
              </a:rPr>
              <a:t> </a:t>
            </a:r>
            <a:r>
              <a:rPr lang="en-US" sz="2800" dirty="0" smtClean="0">
                <a:solidFill>
                  <a:schemeClr val="accent1">
                    <a:lumMod val="50000"/>
                  </a:schemeClr>
                </a:solidFill>
              </a:rPr>
              <a:t>Location</a:t>
            </a:r>
          </a:p>
          <a:p>
            <a:pPr lvl="1">
              <a:buFont typeface="Arial" pitchFamily="34" charset="0"/>
              <a:buChar char="•"/>
            </a:pPr>
            <a:r>
              <a:rPr lang="en-US" sz="2800" dirty="0" smtClean="0">
                <a:solidFill>
                  <a:schemeClr val="accent1">
                    <a:lumMod val="50000"/>
                  </a:schemeClr>
                </a:solidFill>
              </a:rPr>
              <a:t> May want to include public transportation info, if available</a:t>
            </a:r>
          </a:p>
        </p:txBody>
      </p:sp>
      <p:sp>
        <p:nvSpPr>
          <p:cNvPr id="9" name="TextBox 8"/>
          <p:cNvSpPr txBox="1"/>
          <p:nvPr/>
        </p:nvSpPr>
        <p:spPr>
          <a:xfrm>
            <a:off x="304800" y="457200"/>
            <a:ext cx="6553200" cy="646331"/>
          </a:xfrm>
          <a:prstGeom prst="rect">
            <a:avLst/>
          </a:prstGeom>
          <a:noFill/>
        </p:spPr>
        <p:txBody>
          <a:bodyPr wrap="square" rtlCol="0">
            <a:spAutoFit/>
          </a:bodyPr>
          <a:lstStyle/>
          <a:p>
            <a:r>
              <a:rPr lang="en-US" sz="3600" dirty="0" smtClean="0">
                <a:solidFill>
                  <a:schemeClr val="accent1">
                    <a:lumMod val="50000"/>
                  </a:schemeClr>
                </a:solidFill>
              </a:rPr>
              <a:t>Components of job descriptions</a:t>
            </a:r>
            <a:endParaRPr lang="en-US" sz="3600" dirty="0">
              <a:solidFill>
                <a:schemeClr val="accent1">
                  <a:lumMod val="50000"/>
                </a:schemeClr>
              </a:solidFill>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Box 3"/>
          <p:cNvSpPr txBox="1">
            <a:spLocks noChangeArrowheads="1"/>
          </p:cNvSpPr>
          <p:nvPr/>
        </p:nvSpPr>
        <p:spPr bwMode="auto">
          <a:xfrm>
            <a:off x="0" y="5867400"/>
            <a:ext cx="9144000" cy="457200"/>
          </a:xfrm>
          <a:prstGeom prst="rect">
            <a:avLst/>
          </a:prstGeom>
          <a:solidFill>
            <a:srgbClr val="10167F"/>
          </a:solidFill>
          <a:ln w="9525">
            <a:noFill/>
            <a:miter lim="800000"/>
            <a:headEnd/>
            <a:tailEnd/>
          </a:ln>
        </p:spPr>
        <p:txBody>
          <a:bodyPr>
            <a:spAutoFit/>
          </a:bodyPr>
          <a:lstStyle/>
          <a:p>
            <a:endParaRPr lang="en-US"/>
          </a:p>
        </p:txBody>
      </p:sp>
      <p:sp>
        <p:nvSpPr>
          <p:cNvPr id="5" name="TextBox 4"/>
          <p:cNvSpPr txBox="1"/>
          <p:nvPr/>
        </p:nvSpPr>
        <p:spPr>
          <a:xfrm>
            <a:off x="0" y="5851525"/>
            <a:ext cx="9144000" cy="92075"/>
          </a:xfrm>
          <a:prstGeom prst="rect">
            <a:avLst/>
          </a:prstGeom>
          <a:solidFill>
            <a:schemeClr val="accent1">
              <a:lumMod val="20000"/>
              <a:lumOff val="80000"/>
            </a:schemeClr>
          </a:solidFill>
        </p:spPr>
        <p:txBody>
          <a:bodyPr>
            <a:spAutoFit/>
          </a:bodyPr>
          <a:lstStyle/>
          <a:p>
            <a:pPr>
              <a:defRPr/>
            </a:pPr>
            <a:endParaRPr lang="en-US" dirty="0"/>
          </a:p>
        </p:txBody>
      </p:sp>
      <p:sp>
        <p:nvSpPr>
          <p:cNvPr id="6" name="TextBox 5"/>
          <p:cNvSpPr txBox="1"/>
          <p:nvPr/>
        </p:nvSpPr>
        <p:spPr>
          <a:xfrm>
            <a:off x="0" y="6324600"/>
            <a:ext cx="9144000" cy="92075"/>
          </a:xfrm>
          <a:prstGeom prst="rect">
            <a:avLst/>
          </a:prstGeom>
          <a:solidFill>
            <a:schemeClr val="accent1">
              <a:lumMod val="40000"/>
              <a:lumOff val="60000"/>
            </a:schemeClr>
          </a:solidFill>
        </p:spPr>
        <p:txBody>
          <a:bodyPr>
            <a:spAutoFit/>
          </a:bodyPr>
          <a:lstStyle/>
          <a:p>
            <a:pPr>
              <a:defRPr/>
            </a:pPr>
            <a:endParaRPr lang="en-US" dirty="0"/>
          </a:p>
        </p:txBody>
      </p:sp>
      <p:pic>
        <p:nvPicPr>
          <p:cNvPr id="1026" name="Picture 2" descr="\\UWWCDATA\Administration\Marketing\logo\UW Logos 8_2010\UWWC Logo _Geographic Identifier\UWWC_4s_ful_hi.jpg"/>
          <p:cNvPicPr>
            <a:picLocks noChangeAspect="1" noChangeArrowheads="1"/>
          </p:cNvPicPr>
          <p:nvPr/>
        </p:nvPicPr>
        <p:blipFill>
          <a:blip r:embed="rId2"/>
          <a:srcRect/>
          <a:stretch>
            <a:fillRect/>
          </a:stretch>
        </p:blipFill>
        <p:spPr bwMode="auto">
          <a:xfrm>
            <a:off x="7391400" y="381000"/>
            <a:ext cx="1163782" cy="800100"/>
          </a:xfrm>
          <a:prstGeom prst="rect">
            <a:avLst/>
          </a:prstGeom>
          <a:noFill/>
        </p:spPr>
      </p:pic>
      <p:sp>
        <p:nvSpPr>
          <p:cNvPr id="7" name="TextBox 6"/>
          <p:cNvSpPr txBox="1"/>
          <p:nvPr/>
        </p:nvSpPr>
        <p:spPr>
          <a:xfrm>
            <a:off x="457200" y="1219201"/>
            <a:ext cx="8153400" cy="4832092"/>
          </a:xfrm>
          <a:prstGeom prst="rect">
            <a:avLst/>
          </a:prstGeom>
          <a:noFill/>
        </p:spPr>
        <p:txBody>
          <a:bodyPr wrap="square" rtlCol="0">
            <a:spAutoFit/>
          </a:bodyPr>
          <a:lstStyle/>
          <a:p>
            <a:r>
              <a:rPr lang="en-US" sz="2800" b="1" dirty="0" smtClean="0">
                <a:solidFill>
                  <a:schemeClr val="accent1">
                    <a:lumMod val="50000"/>
                  </a:schemeClr>
                </a:solidFill>
              </a:rPr>
              <a:t> The details</a:t>
            </a:r>
          </a:p>
          <a:p>
            <a:endParaRPr lang="en-US" sz="2800" dirty="0" smtClean="0">
              <a:solidFill>
                <a:schemeClr val="accent1">
                  <a:lumMod val="50000"/>
                </a:schemeClr>
              </a:solidFill>
            </a:endParaRPr>
          </a:p>
          <a:p>
            <a:pPr>
              <a:buFont typeface="Arial" pitchFamily="34" charset="0"/>
              <a:buChar char="•"/>
            </a:pPr>
            <a:r>
              <a:rPr lang="en-US" sz="2800" dirty="0" smtClean="0">
                <a:solidFill>
                  <a:schemeClr val="accent1">
                    <a:lumMod val="50000"/>
                  </a:schemeClr>
                </a:solidFill>
              </a:rPr>
              <a:t>Length </a:t>
            </a:r>
            <a:r>
              <a:rPr lang="en-US" sz="2800" dirty="0" smtClean="0">
                <a:solidFill>
                  <a:schemeClr val="accent1">
                    <a:lumMod val="50000"/>
                  </a:schemeClr>
                </a:solidFill>
              </a:rPr>
              <a:t>of commitment </a:t>
            </a:r>
            <a:endParaRPr lang="en-US" sz="2800" dirty="0" smtClean="0">
              <a:solidFill>
                <a:schemeClr val="accent1">
                  <a:lumMod val="50000"/>
                </a:schemeClr>
              </a:solidFill>
            </a:endParaRPr>
          </a:p>
          <a:p>
            <a:pPr>
              <a:buFont typeface="Arial" pitchFamily="34" charset="0"/>
              <a:buChar char="•"/>
            </a:pPr>
            <a:r>
              <a:rPr lang="en-US" sz="2800" dirty="0" smtClean="0">
                <a:solidFill>
                  <a:schemeClr val="accent1">
                    <a:lumMod val="50000"/>
                  </a:schemeClr>
                </a:solidFill>
              </a:rPr>
              <a:t> </a:t>
            </a:r>
            <a:r>
              <a:rPr lang="en-US" sz="2800" dirty="0" smtClean="0">
                <a:solidFill>
                  <a:schemeClr val="accent1">
                    <a:lumMod val="50000"/>
                  </a:schemeClr>
                </a:solidFill>
              </a:rPr>
              <a:t>Who can volunteer</a:t>
            </a:r>
          </a:p>
          <a:p>
            <a:pPr lvl="1">
              <a:buFont typeface="Arial" pitchFamily="34" charset="0"/>
              <a:buChar char="•"/>
            </a:pPr>
            <a:r>
              <a:rPr lang="en-US" sz="2800" dirty="0" smtClean="0">
                <a:solidFill>
                  <a:schemeClr val="accent1">
                    <a:lumMod val="50000"/>
                  </a:schemeClr>
                </a:solidFill>
              </a:rPr>
              <a:t> </a:t>
            </a:r>
            <a:r>
              <a:rPr lang="en-US" sz="2800" dirty="0" smtClean="0">
                <a:solidFill>
                  <a:schemeClr val="accent1">
                    <a:lumMod val="50000"/>
                  </a:schemeClr>
                </a:solidFill>
              </a:rPr>
              <a:t>Groups or individuals, under 18 years old, court appointed, etc.</a:t>
            </a:r>
            <a:endParaRPr lang="en-US" sz="2800" dirty="0" smtClean="0">
              <a:solidFill>
                <a:schemeClr val="accent1">
                  <a:lumMod val="50000"/>
                </a:schemeClr>
              </a:solidFill>
            </a:endParaRPr>
          </a:p>
          <a:p>
            <a:pPr>
              <a:buFont typeface="Arial" pitchFamily="34" charset="0"/>
              <a:buChar char="•"/>
            </a:pPr>
            <a:r>
              <a:rPr lang="en-US" sz="2800" dirty="0" smtClean="0">
                <a:solidFill>
                  <a:schemeClr val="accent1">
                    <a:lumMod val="50000"/>
                  </a:schemeClr>
                </a:solidFill>
              </a:rPr>
              <a:t> Contact info for volunteer manager </a:t>
            </a:r>
          </a:p>
          <a:p>
            <a:pPr lvl="1">
              <a:buFont typeface="Arial" pitchFamily="34" charset="0"/>
              <a:buChar char="•"/>
            </a:pPr>
            <a:r>
              <a:rPr lang="en-US" sz="2800" dirty="0" smtClean="0">
                <a:solidFill>
                  <a:schemeClr val="accent1">
                    <a:lumMod val="50000"/>
                  </a:schemeClr>
                </a:solidFill>
              </a:rPr>
              <a:t> If this is different from the person who will be </a:t>
            </a:r>
            <a:r>
              <a:rPr lang="en-US" sz="2800" dirty="0" smtClean="0">
                <a:solidFill>
                  <a:schemeClr val="accent1">
                    <a:lumMod val="50000"/>
                  </a:schemeClr>
                </a:solidFill>
              </a:rPr>
              <a:t>directly supervising </a:t>
            </a:r>
            <a:r>
              <a:rPr lang="en-US" sz="2800" dirty="0" smtClean="0">
                <a:solidFill>
                  <a:schemeClr val="accent1">
                    <a:lumMod val="50000"/>
                  </a:schemeClr>
                </a:solidFill>
              </a:rPr>
              <a:t>the volunteers, include that info too</a:t>
            </a:r>
            <a:r>
              <a:rPr lang="en-US" sz="2800" dirty="0" smtClean="0">
                <a:solidFill>
                  <a:schemeClr val="accent1">
                    <a:lumMod val="50000"/>
                  </a:schemeClr>
                </a:solidFill>
              </a:rPr>
              <a:t>.</a:t>
            </a:r>
            <a:endParaRPr lang="en-US" sz="2800" dirty="0" smtClean="0">
              <a:solidFill>
                <a:schemeClr val="accent1">
                  <a:lumMod val="50000"/>
                </a:schemeClr>
              </a:solidFill>
            </a:endParaRPr>
          </a:p>
          <a:p>
            <a:pPr lvl="1"/>
            <a:endParaRPr lang="en-US" sz="2800" dirty="0" smtClean="0">
              <a:solidFill>
                <a:schemeClr val="accent1">
                  <a:lumMod val="50000"/>
                </a:schemeClr>
              </a:solidFill>
            </a:endParaRPr>
          </a:p>
        </p:txBody>
      </p:sp>
      <p:sp>
        <p:nvSpPr>
          <p:cNvPr id="9" name="TextBox 8"/>
          <p:cNvSpPr txBox="1"/>
          <p:nvPr/>
        </p:nvSpPr>
        <p:spPr>
          <a:xfrm>
            <a:off x="304800" y="457200"/>
            <a:ext cx="6553200" cy="646331"/>
          </a:xfrm>
          <a:prstGeom prst="rect">
            <a:avLst/>
          </a:prstGeom>
          <a:noFill/>
        </p:spPr>
        <p:txBody>
          <a:bodyPr wrap="square" rtlCol="0">
            <a:spAutoFit/>
          </a:bodyPr>
          <a:lstStyle/>
          <a:p>
            <a:r>
              <a:rPr lang="en-US" sz="3600" dirty="0" smtClean="0">
                <a:solidFill>
                  <a:schemeClr val="accent1">
                    <a:lumMod val="50000"/>
                  </a:schemeClr>
                </a:solidFill>
              </a:rPr>
              <a:t>Components of job descriptions</a:t>
            </a:r>
            <a:endParaRPr lang="en-US" sz="3600" dirty="0">
              <a:solidFill>
                <a:schemeClr val="accent1">
                  <a:lumMod val="50000"/>
                </a:schemeClr>
              </a:solidFill>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Box 3"/>
          <p:cNvSpPr txBox="1">
            <a:spLocks noChangeArrowheads="1"/>
          </p:cNvSpPr>
          <p:nvPr/>
        </p:nvSpPr>
        <p:spPr bwMode="auto">
          <a:xfrm>
            <a:off x="0" y="5867400"/>
            <a:ext cx="9144000" cy="457200"/>
          </a:xfrm>
          <a:prstGeom prst="rect">
            <a:avLst/>
          </a:prstGeom>
          <a:solidFill>
            <a:srgbClr val="10167F"/>
          </a:solidFill>
          <a:ln w="9525">
            <a:noFill/>
            <a:miter lim="800000"/>
            <a:headEnd/>
            <a:tailEnd/>
          </a:ln>
        </p:spPr>
        <p:txBody>
          <a:bodyPr>
            <a:spAutoFit/>
          </a:bodyPr>
          <a:lstStyle/>
          <a:p>
            <a:endParaRPr lang="en-US"/>
          </a:p>
        </p:txBody>
      </p:sp>
      <p:sp>
        <p:nvSpPr>
          <p:cNvPr id="5" name="TextBox 4"/>
          <p:cNvSpPr txBox="1"/>
          <p:nvPr/>
        </p:nvSpPr>
        <p:spPr>
          <a:xfrm>
            <a:off x="0" y="5851525"/>
            <a:ext cx="9144000" cy="92075"/>
          </a:xfrm>
          <a:prstGeom prst="rect">
            <a:avLst/>
          </a:prstGeom>
          <a:solidFill>
            <a:schemeClr val="accent1">
              <a:lumMod val="20000"/>
              <a:lumOff val="80000"/>
            </a:schemeClr>
          </a:solidFill>
        </p:spPr>
        <p:txBody>
          <a:bodyPr>
            <a:spAutoFit/>
          </a:bodyPr>
          <a:lstStyle/>
          <a:p>
            <a:pPr>
              <a:defRPr/>
            </a:pPr>
            <a:endParaRPr lang="en-US" dirty="0"/>
          </a:p>
        </p:txBody>
      </p:sp>
      <p:sp>
        <p:nvSpPr>
          <p:cNvPr id="6" name="TextBox 5"/>
          <p:cNvSpPr txBox="1"/>
          <p:nvPr/>
        </p:nvSpPr>
        <p:spPr>
          <a:xfrm>
            <a:off x="0" y="6324600"/>
            <a:ext cx="9144000" cy="92075"/>
          </a:xfrm>
          <a:prstGeom prst="rect">
            <a:avLst/>
          </a:prstGeom>
          <a:solidFill>
            <a:schemeClr val="accent1">
              <a:lumMod val="40000"/>
              <a:lumOff val="60000"/>
            </a:schemeClr>
          </a:solidFill>
        </p:spPr>
        <p:txBody>
          <a:bodyPr>
            <a:spAutoFit/>
          </a:bodyPr>
          <a:lstStyle/>
          <a:p>
            <a:pPr>
              <a:defRPr/>
            </a:pPr>
            <a:endParaRPr lang="en-US" dirty="0"/>
          </a:p>
        </p:txBody>
      </p:sp>
      <p:pic>
        <p:nvPicPr>
          <p:cNvPr id="1026" name="Picture 2" descr="\\UWWCDATA\Administration\Marketing\logo\UW Logos 8_2010\UWWC Logo _Geographic Identifier\UWWC_4s_ful_hi.jpg"/>
          <p:cNvPicPr>
            <a:picLocks noChangeAspect="1" noChangeArrowheads="1"/>
          </p:cNvPicPr>
          <p:nvPr/>
        </p:nvPicPr>
        <p:blipFill>
          <a:blip r:embed="rId2"/>
          <a:srcRect/>
          <a:stretch>
            <a:fillRect/>
          </a:stretch>
        </p:blipFill>
        <p:spPr bwMode="auto">
          <a:xfrm>
            <a:off x="7391400" y="381000"/>
            <a:ext cx="1163782" cy="800100"/>
          </a:xfrm>
          <a:prstGeom prst="rect">
            <a:avLst/>
          </a:prstGeom>
          <a:noFill/>
        </p:spPr>
      </p:pic>
      <p:sp>
        <p:nvSpPr>
          <p:cNvPr id="7" name="TextBox 6"/>
          <p:cNvSpPr txBox="1"/>
          <p:nvPr/>
        </p:nvSpPr>
        <p:spPr>
          <a:xfrm>
            <a:off x="457200" y="1219201"/>
            <a:ext cx="8153400" cy="3970318"/>
          </a:xfrm>
          <a:prstGeom prst="rect">
            <a:avLst/>
          </a:prstGeom>
          <a:noFill/>
        </p:spPr>
        <p:txBody>
          <a:bodyPr wrap="square" rtlCol="0">
            <a:spAutoFit/>
          </a:bodyPr>
          <a:lstStyle/>
          <a:p>
            <a:r>
              <a:rPr lang="en-US" sz="2800" b="1" dirty="0" smtClean="0">
                <a:solidFill>
                  <a:schemeClr val="accent1">
                    <a:lumMod val="50000"/>
                  </a:schemeClr>
                </a:solidFill>
              </a:rPr>
              <a:t> Recruitment</a:t>
            </a:r>
          </a:p>
          <a:p>
            <a:endParaRPr lang="en-US" sz="2800" b="1" dirty="0" smtClean="0">
              <a:solidFill>
                <a:schemeClr val="accent1">
                  <a:lumMod val="50000"/>
                </a:schemeClr>
              </a:solidFill>
            </a:endParaRPr>
          </a:p>
          <a:p>
            <a:r>
              <a:rPr lang="en-US" sz="2800" dirty="0" smtClean="0">
                <a:solidFill>
                  <a:schemeClr val="accent1">
                    <a:lumMod val="50000"/>
                  </a:schemeClr>
                </a:solidFill>
              </a:rPr>
              <a:t>A job description is a great way to focus recruitment efforts. Look at the qualifications you need,  then think about where you might find that person.</a:t>
            </a:r>
          </a:p>
          <a:p>
            <a:endParaRPr lang="en-US" sz="2800" dirty="0" smtClean="0">
              <a:solidFill>
                <a:schemeClr val="accent1">
                  <a:lumMod val="50000"/>
                </a:schemeClr>
              </a:solidFill>
            </a:endParaRPr>
          </a:p>
          <a:p>
            <a:r>
              <a:rPr lang="en-US" sz="2800" dirty="0" smtClean="0">
                <a:solidFill>
                  <a:schemeClr val="accent1">
                    <a:lumMod val="50000"/>
                  </a:schemeClr>
                </a:solidFill>
              </a:rPr>
              <a:t>It also introduces your organization and opportunities to volunteers who may not be familiar with you- like volunteers looking for opportunities online.</a:t>
            </a:r>
            <a:endParaRPr lang="en-US" sz="2800" dirty="0" smtClean="0">
              <a:solidFill>
                <a:schemeClr val="accent1">
                  <a:lumMod val="50000"/>
                </a:schemeClr>
              </a:solidFill>
            </a:endParaRPr>
          </a:p>
        </p:txBody>
      </p:sp>
      <p:sp>
        <p:nvSpPr>
          <p:cNvPr id="9" name="TextBox 8"/>
          <p:cNvSpPr txBox="1"/>
          <p:nvPr/>
        </p:nvSpPr>
        <p:spPr>
          <a:xfrm>
            <a:off x="304800" y="457200"/>
            <a:ext cx="6553200" cy="646331"/>
          </a:xfrm>
          <a:prstGeom prst="rect">
            <a:avLst/>
          </a:prstGeom>
          <a:noFill/>
        </p:spPr>
        <p:txBody>
          <a:bodyPr wrap="square" rtlCol="0">
            <a:spAutoFit/>
          </a:bodyPr>
          <a:lstStyle/>
          <a:p>
            <a:r>
              <a:rPr lang="en-US" sz="3600" dirty="0" smtClean="0">
                <a:solidFill>
                  <a:schemeClr val="accent1">
                    <a:lumMod val="50000"/>
                  </a:schemeClr>
                </a:solidFill>
              </a:rPr>
              <a:t>Using job descriptions</a:t>
            </a:r>
            <a:endParaRPr lang="en-US" sz="3600" dirty="0">
              <a:solidFill>
                <a:schemeClr val="accent1">
                  <a:lumMod val="50000"/>
                </a:schemeClr>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Box 3"/>
          <p:cNvSpPr txBox="1">
            <a:spLocks noChangeArrowheads="1"/>
          </p:cNvSpPr>
          <p:nvPr/>
        </p:nvSpPr>
        <p:spPr bwMode="auto">
          <a:xfrm>
            <a:off x="0" y="5867400"/>
            <a:ext cx="9144000" cy="457200"/>
          </a:xfrm>
          <a:prstGeom prst="rect">
            <a:avLst/>
          </a:prstGeom>
          <a:solidFill>
            <a:srgbClr val="10167F"/>
          </a:solidFill>
          <a:ln w="9525">
            <a:noFill/>
            <a:miter lim="800000"/>
            <a:headEnd/>
            <a:tailEnd/>
          </a:ln>
        </p:spPr>
        <p:txBody>
          <a:bodyPr>
            <a:spAutoFit/>
          </a:bodyPr>
          <a:lstStyle/>
          <a:p>
            <a:endParaRPr lang="en-US"/>
          </a:p>
        </p:txBody>
      </p:sp>
      <p:sp>
        <p:nvSpPr>
          <p:cNvPr id="5" name="TextBox 4"/>
          <p:cNvSpPr txBox="1"/>
          <p:nvPr/>
        </p:nvSpPr>
        <p:spPr>
          <a:xfrm>
            <a:off x="0" y="5851525"/>
            <a:ext cx="9144000" cy="92075"/>
          </a:xfrm>
          <a:prstGeom prst="rect">
            <a:avLst/>
          </a:prstGeom>
          <a:solidFill>
            <a:schemeClr val="accent1">
              <a:lumMod val="20000"/>
              <a:lumOff val="80000"/>
            </a:schemeClr>
          </a:solidFill>
        </p:spPr>
        <p:txBody>
          <a:bodyPr>
            <a:spAutoFit/>
          </a:bodyPr>
          <a:lstStyle/>
          <a:p>
            <a:pPr>
              <a:defRPr/>
            </a:pPr>
            <a:endParaRPr lang="en-US" dirty="0"/>
          </a:p>
        </p:txBody>
      </p:sp>
      <p:sp>
        <p:nvSpPr>
          <p:cNvPr id="6" name="TextBox 5"/>
          <p:cNvSpPr txBox="1"/>
          <p:nvPr/>
        </p:nvSpPr>
        <p:spPr>
          <a:xfrm>
            <a:off x="0" y="6324600"/>
            <a:ext cx="9144000" cy="92075"/>
          </a:xfrm>
          <a:prstGeom prst="rect">
            <a:avLst/>
          </a:prstGeom>
          <a:solidFill>
            <a:schemeClr val="accent1">
              <a:lumMod val="40000"/>
              <a:lumOff val="60000"/>
            </a:schemeClr>
          </a:solidFill>
        </p:spPr>
        <p:txBody>
          <a:bodyPr>
            <a:spAutoFit/>
          </a:bodyPr>
          <a:lstStyle/>
          <a:p>
            <a:pPr>
              <a:defRPr/>
            </a:pPr>
            <a:endParaRPr lang="en-US" dirty="0"/>
          </a:p>
        </p:txBody>
      </p:sp>
      <p:pic>
        <p:nvPicPr>
          <p:cNvPr id="1026" name="Picture 2" descr="\\UWWCDATA\Administration\Marketing\logo\UW Logos 8_2010\UWWC Logo _Geographic Identifier\UWWC_4s_ful_hi.jpg"/>
          <p:cNvPicPr>
            <a:picLocks noChangeAspect="1" noChangeArrowheads="1"/>
          </p:cNvPicPr>
          <p:nvPr/>
        </p:nvPicPr>
        <p:blipFill>
          <a:blip r:embed="rId2"/>
          <a:srcRect/>
          <a:stretch>
            <a:fillRect/>
          </a:stretch>
        </p:blipFill>
        <p:spPr bwMode="auto">
          <a:xfrm>
            <a:off x="7391400" y="381000"/>
            <a:ext cx="1163782" cy="800100"/>
          </a:xfrm>
          <a:prstGeom prst="rect">
            <a:avLst/>
          </a:prstGeom>
          <a:noFill/>
        </p:spPr>
      </p:pic>
      <p:sp>
        <p:nvSpPr>
          <p:cNvPr id="7" name="TextBox 6"/>
          <p:cNvSpPr txBox="1"/>
          <p:nvPr/>
        </p:nvSpPr>
        <p:spPr>
          <a:xfrm>
            <a:off x="838200" y="1447800"/>
            <a:ext cx="6705600" cy="3539430"/>
          </a:xfrm>
          <a:prstGeom prst="rect">
            <a:avLst/>
          </a:prstGeom>
          <a:noFill/>
        </p:spPr>
        <p:txBody>
          <a:bodyPr wrap="square" rtlCol="0">
            <a:spAutoFit/>
          </a:bodyPr>
          <a:lstStyle/>
          <a:p>
            <a:r>
              <a:rPr lang="en-US" sz="3200" b="1" dirty="0" smtClean="0">
                <a:solidFill>
                  <a:schemeClr val="accent1">
                    <a:lumMod val="50000"/>
                  </a:schemeClr>
                </a:solidFill>
              </a:rPr>
              <a:t>Learning objectives:</a:t>
            </a:r>
          </a:p>
          <a:p>
            <a:endParaRPr lang="en-US" sz="3200" b="1" dirty="0" smtClean="0">
              <a:solidFill>
                <a:schemeClr val="accent1">
                  <a:lumMod val="50000"/>
                </a:schemeClr>
              </a:solidFill>
            </a:endParaRPr>
          </a:p>
          <a:p>
            <a:pPr>
              <a:buFont typeface="Arial" pitchFamily="34" charset="0"/>
              <a:buChar char="•"/>
            </a:pPr>
            <a:r>
              <a:rPr lang="en-US" sz="3200" dirty="0" smtClean="0">
                <a:solidFill>
                  <a:schemeClr val="accent1">
                    <a:lumMod val="50000"/>
                  </a:schemeClr>
                </a:solidFill>
              </a:rPr>
              <a:t> Importance of job descriptions</a:t>
            </a:r>
          </a:p>
          <a:p>
            <a:pPr>
              <a:buFont typeface="Arial" pitchFamily="34" charset="0"/>
              <a:buChar char="•"/>
            </a:pPr>
            <a:r>
              <a:rPr lang="en-US" sz="3200" dirty="0" smtClean="0">
                <a:solidFill>
                  <a:schemeClr val="accent1">
                    <a:lumMod val="50000"/>
                  </a:schemeClr>
                </a:solidFill>
              </a:rPr>
              <a:t> </a:t>
            </a:r>
            <a:r>
              <a:rPr lang="en-US" sz="3200" dirty="0" smtClean="0">
                <a:solidFill>
                  <a:schemeClr val="accent1">
                    <a:lumMod val="50000"/>
                  </a:schemeClr>
                </a:solidFill>
              </a:rPr>
              <a:t>Framework to create job descriptions</a:t>
            </a:r>
          </a:p>
          <a:p>
            <a:pPr>
              <a:buFont typeface="Arial" pitchFamily="34" charset="0"/>
              <a:buChar char="•"/>
            </a:pPr>
            <a:r>
              <a:rPr lang="en-US" sz="3200" dirty="0" smtClean="0">
                <a:solidFill>
                  <a:schemeClr val="accent1">
                    <a:lumMod val="50000"/>
                  </a:schemeClr>
                </a:solidFill>
              </a:rPr>
              <a:t> </a:t>
            </a:r>
            <a:r>
              <a:rPr lang="en-US" sz="3200" dirty="0" smtClean="0">
                <a:solidFill>
                  <a:schemeClr val="accent1">
                    <a:lumMod val="50000"/>
                  </a:schemeClr>
                </a:solidFill>
              </a:rPr>
              <a:t>Using job descriptions</a:t>
            </a:r>
          </a:p>
          <a:p>
            <a:endParaRPr lang="en-US" sz="3200" dirty="0" smtClean="0">
              <a:solidFill>
                <a:schemeClr val="accent1">
                  <a:lumMod val="50000"/>
                </a:schemeClr>
              </a:solidFill>
            </a:endParaRPr>
          </a:p>
          <a:p>
            <a:pPr>
              <a:buFont typeface="Arial" pitchFamily="34" charset="0"/>
              <a:buChar char="•"/>
            </a:pPr>
            <a:r>
              <a:rPr lang="en-US" sz="3200" dirty="0" smtClean="0">
                <a:solidFill>
                  <a:schemeClr val="accent1">
                    <a:lumMod val="50000"/>
                  </a:schemeClr>
                </a:solidFill>
              </a:rPr>
              <a:t> </a:t>
            </a:r>
            <a:r>
              <a:rPr lang="en-US" sz="3200" dirty="0" smtClean="0">
                <a:solidFill>
                  <a:schemeClr val="accent1">
                    <a:lumMod val="50000"/>
                  </a:schemeClr>
                </a:solidFill>
              </a:rPr>
              <a:t>Discussion: job description examples</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Box 3"/>
          <p:cNvSpPr txBox="1">
            <a:spLocks noChangeArrowheads="1"/>
          </p:cNvSpPr>
          <p:nvPr/>
        </p:nvSpPr>
        <p:spPr bwMode="auto">
          <a:xfrm>
            <a:off x="0" y="5867400"/>
            <a:ext cx="9144000" cy="457200"/>
          </a:xfrm>
          <a:prstGeom prst="rect">
            <a:avLst/>
          </a:prstGeom>
          <a:solidFill>
            <a:srgbClr val="10167F"/>
          </a:solidFill>
          <a:ln w="9525">
            <a:noFill/>
            <a:miter lim="800000"/>
            <a:headEnd/>
            <a:tailEnd/>
          </a:ln>
        </p:spPr>
        <p:txBody>
          <a:bodyPr>
            <a:spAutoFit/>
          </a:bodyPr>
          <a:lstStyle/>
          <a:p>
            <a:endParaRPr lang="en-US"/>
          </a:p>
        </p:txBody>
      </p:sp>
      <p:sp>
        <p:nvSpPr>
          <p:cNvPr id="5" name="TextBox 4"/>
          <p:cNvSpPr txBox="1"/>
          <p:nvPr/>
        </p:nvSpPr>
        <p:spPr>
          <a:xfrm>
            <a:off x="0" y="5851525"/>
            <a:ext cx="9144000" cy="92075"/>
          </a:xfrm>
          <a:prstGeom prst="rect">
            <a:avLst/>
          </a:prstGeom>
          <a:solidFill>
            <a:schemeClr val="accent1">
              <a:lumMod val="20000"/>
              <a:lumOff val="80000"/>
            </a:schemeClr>
          </a:solidFill>
        </p:spPr>
        <p:txBody>
          <a:bodyPr>
            <a:spAutoFit/>
          </a:bodyPr>
          <a:lstStyle/>
          <a:p>
            <a:pPr>
              <a:defRPr/>
            </a:pPr>
            <a:endParaRPr lang="en-US" dirty="0"/>
          </a:p>
        </p:txBody>
      </p:sp>
      <p:sp>
        <p:nvSpPr>
          <p:cNvPr id="6" name="TextBox 5"/>
          <p:cNvSpPr txBox="1"/>
          <p:nvPr/>
        </p:nvSpPr>
        <p:spPr>
          <a:xfrm>
            <a:off x="0" y="6324600"/>
            <a:ext cx="9144000" cy="92075"/>
          </a:xfrm>
          <a:prstGeom prst="rect">
            <a:avLst/>
          </a:prstGeom>
          <a:solidFill>
            <a:schemeClr val="accent1">
              <a:lumMod val="40000"/>
              <a:lumOff val="60000"/>
            </a:schemeClr>
          </a:solidFill>
        </p:spPr>
        <p:txBody>
          <a:bodyPr>
            <a:spAutoFit/>
          </a:bodyPr>
          <a:lstStyle/>
          <a:p>
            <a:pPr>
              <a:defRPr/>
            </a:pPr>
            <a:endParaRPr lang="en-US" dirty="0"/>
          </a:p>
        </p:txBody>
      </p:sp>
      <p:pic>
        <p:nvPicPr>
          <p:cNvPr id="1026" name="Picture 2" descr="\\UWWCDATA\Administration\Marketing\logo\UW Logos 8_2010\UWWC Logo _Geographic Identifier\UWWC_4s_ful_hi.jpg"/>
          <p:cNvPicPr>
            <a:picLocks noChangeAspect="1" noChangeArrowheads="1"/>
          </p:cNvPicPr>
          <p:nvPr/>
        </p:nvPicPr>
        <p:blipFill>
          <a:blip r:embed="rId2"/>
          <a:srcRect/>
          <a:stretch>
            <a:fillRect/>
          </a:stretch>
        </p:blipFill>
        <p:spPr bwMode="auto">
          <a:xfrm>
            <a:off x="7391400" y="381000"/>
            <a:ext cx="1163782" cy="800100"/>
          </a:xfrm>
          <a:prstGeom prst="rect">
            <a:avLst/>
          </a:prstGeom>
          <a:noFill/>
        </p:spPr>
      </p:pic>
      <p:sp>
        <p:nvSpPr>
          <p:cNvPr id="7" name="TextBox 6"/>
          <p:cNvSpPr txBox="1"/>
          <p:nvPr/>
        </p:nvSpPr>
        <p:spPr>
          <a:xfrm>
            <a:off x="457200" y="1219201"/>
            <a:ext cx="8153400" cy="4401205"/>
          </a:xfrm>
          <a:prstGeom prst="rect">
            <a:avLst/>
          </a:prstGeom>
          <a:noFill/>
        </p:spPr>
        <p:txBody>
          <a:bodyPr wrap="square" rtlCol="0">
            <a:spAutoFit/>
          </a:bodyPr>
          <a:lstStyle/>
          <a:p>
            <a:r>
              <a:rPr lang="en-US" sz="2800" b="1" dirty="0" smtClean="0">
                <a:solidFill>
                  <a:schemeClr val="accent1">
                    <a:lumMod val="50000"/>
                  </a:schemeClr>
                </a:solidFill>
              </a:rPr>
              <a:t> Evaluation</a:t>
            </a:r>
          </a:p>
          <a:p>
            <a:endParaRPr lang="en-US" sz="2800" b="1" dirty="0" smtClean="0">
              <a:solidFill>
                <a:schemeClr val="accent1">
                  <a:lumMod val="50000"/>
                </a:schemeClr>
              </a:solidFill>
            </a:endParaRPr>
          </a:p>
          <a:p>
            <a:r>
              <a:rPr lang="en-US" sz="2800" dirty="0" smtClean="0">
                <a:solidFill>
                  <a:schemeClr val="accent1">
                    <a:lumMod val="50000"/>
                  </a:schemeClr>
                </a:solidFill>
              </a:rPr>
              <a:t>Job descriptions are also a good tool to use when evaluating your volunteer or your volunteer program.</a:t>
            </a:r>
          </a:p>
          <a:p>
            <a:endParaRPr lang="en-US" sz="2800" dirty="0" smtClean="0">
              <a:solidFill>
                <a:schemeClr val="accent1">
                  <a:lumMod val="50000"/>
                </a:schemeClr>
              </a:solidFill>
            </a:endParaRPr>
          </a:p>
          <a:p>
            <a:r>
              <a:rPr lang="en-US" sz="2800" dirty="0" smtClean="0">
                <a:solidFill>
                  <a:schemeClr val="accent1">
                    <a:lumMod val="50000"/>
                  </a:schemeClr>
                </a:solidFill>
              </a:rPr>
              <a:t>Is your volunteer meeting the expectations laid out in the description? Are they performing the required tasks?</a:t>
            </a:r>
          </a:p>
          <a:p>
            <a:endParaRPr lang="en-US" sz="2800" dirty="0" smtClean="0">
              <a:solidFill>
                <a:schemeClr val="accent1">
                  <a:lumMod val="50000"/>
                </a:schemeClr>
              </a:solidFill>
            </a:endParaRPr>
          </a:p>
          <a:p>
            <a:r>
              <a:rPr lang="en-US" sz="2800" dirty="0" smtClean="0">
                <a:solidFill>
                  <a:schemeClr val="accent1">
                    <a:lumMod val="50000"/>
                  </a:schemeClr>
                </a:solidFill>
              </a:rPr>
              <a:t>Are you living up to what you said you could offer?</a:t>
            </a:r>
            <a:endParaRPr lang="en-US" sz="2800" dirty="0" smtClean="0">
              <a:solidFill>
                <a:schemeClr val="accent1">
                  <a:lumMod val="50000"/>
                </a:schemeClr>
              </a:solidFill>
            </a:endParaRPr>
          </a:p>
        </p:txBody>
      </p:sp>
      <p:sp>
        <p:nvSpPr>
          <p:cNvPr id="9" name="TextBox 8"/>
          <p:cNvSpPr txBox="1"/>
          <p:nvPr/>
        </p:nvSpPr>
        <p:spPr>
          <a:xfrm>
            <a:off x="304800" y="457200"/>
            <a:ext cx="6553200" cy="646331"/>
          </a:xfrm>
          <a:prstGeom prst="rect">
            <a:avLst/>
          </a:prstGeom>
          <a:noFill/>
        </p:spPr>
        <p:txBody>
          <a:bodyPr wrap="square" rtlCol="0">
            <a:spAutoFit/>
          </a:bodyPr>
          <a:lstStyle/>
          <a:p>
            <a:r>
              <a:rPr lang="en-US" sz="3600" dirty="0" smtClean="0">
                <a:solidFill>
                  <a:schemeClr val="accent1">
                    <a:lumMod val="50000"/>
                  </a:schemeClr>
                </a:solidFill>
              </a:rPr>
              <a:t>Using job descriptions</a:t>
            </a:r>
            <a:endParaRPr lang="en-US" sz="3600" dirty="0">
              <a:solidFill>
                <a:schemeClr val="accent1">
                  <a:lumMod val="50000"/>
                </a:schemeClr>
              </a:solidFill>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Box 3"/>
          <p:cNvSpPr txBox="1">
            <a:spLocks noChangeArrowheads="1"/>
          </p:cNvSpPr>
          <p:nvPr/>
        </p:nvSpPr>
        <p:spPr bwMode="auto">
          <a:xfrm>
            <a:off x="0" y="5867400"/>
            <a:ext cx="9144000" cy="457200"/>
          </a:xfrm>
          <a:prstGeom prst="rect">
            <a:avLst/>
          </a:prstGeom>
          <a:solidFill>
            <a:srgbClr val="10167F"/>
          </a:solidFill>
          <a:ln w="9525">
            <a:noFill/>
            <a:miter lim="800000"/>
            <a:headEnd/>
            <a:tailEnd/>
          </a:ln>
        </p:spPr>
        <p:txBody>
          <a:bodyPr>
            <a:spAutoFit/>
          </a:bodyPr>
          <a:lstStyle/>
          <a:p>
            <a:endParaRPr lang="en-US"/>
          </a:p>
        </p:txBody>
      </p:sp>
      <p:sp>
        <p:nvSpPr>
          <p:cNvPr id="5" name="TextBox 4"/>
          <p:cNvSpPr txBox="1"/>
          <p:nvPr/>
        </p:nvSpPr>
        <p:spPr>
          <a:xfrm>
            <a:off x="0" y="5851525"/>
            <a:ext cx="9144000" cy="92075"/>
          </a:xfrm>
          <a:prstGeom prst="rect">
            <a:avLst/>
          </a:prstGeom>
          <a:solidFill>
            <a:schemeClr val="accent1">
              <a:lumMod val="20000"/>
              <a:lumOff val="80000"/>
            </a:schemeClr>
          </a:solidFill>
        </p:spPr>
        <p:txBody>
          <a:bodyPr>
            <a:spAutoFit/>
          </a:bodyPr>
          <a:lstStyle/>
          <a:p>
            <a:pPr>
              <a:defRPr/>
            </a:pPr>
            <a:endParaRPr lang="en-US" dirty="0"/>
          </a:p>
        </p:txBody>
      </p:sp>
      <p:sp>
        <p:nvSpPr>
          <p:cNvPr id="6" name="TextBox 5"/>
          <p:cNvSpPr txBox="1"/>
          <p:nvPr/>
        </p:nvSpPr>
        <p:spPr>
          <a:xfrm>
            <a:off x="0" y="6324600"/>
            <a:ext cx="9144000" cy="92075"/>
          </a:xfrm>
          <a:prstGeom prst="rect">
            <a:avLst/>
          </a:prstGeom>
          <a:solidFill>
            <a:schemeClr val="accent1">
              <a:lumMod val="40000"/>
              <a:lumOff val="60000"/>
            </a:schemeClr>
          </a:solidFill>
        </p:spPr>
        <p:txBody>
          <a:bodyPr>
            <a:spAutoFit/>
          </a:bodyPr>
          <a:lstStyle/>
          <a:p>
            <a:pPr>
              <a:defRPr/>
            </a:pPr>
            <a:endParaRPr lang="en-US" dirty="0"/>
          </a:p>
        </p:txBody>
      </p:sp>
      <p:pic>
        <p:nvPicPr>
          <p:cNvPr id="1026" name="Picture 2" descr="\\UWWCDATA\Administration\Marketing\logo\UW Logos 8_2010\UWWC Logo _Geographic Identifier\UWWC_4s_ful_hi.jpg"/>
          <p:cNvPicPr>
            <a:picLocks noChangeAspect="1" noChangeArrowheads="1"/>
          </p:cNvPicPr>
          <p:nvPr/>
        </p:nvPicPr>
        <p:blipFill>
          <a:blip r:embed="rId2"/>
          <a:srcRect/>
          <a:stretch>
            <a:fillRect/>
          </a:stretch>
        </p:blipFill>
        <p:spPr bwMode="auto">
          <a:xfrm>
            <a:off x="7391400" y="381000"/>
            <a:ext cx="1163782" cy="800100"/>
          </a:xfrm>
          <a:prstGeom prst="rect">
            <a:avLst/>
          </a:prstGeom>
          <a:noFill/>
        </p:spPr>
      </p:pic>
      <p:sp>
        <p:nvSpPr>
          <p:cNvPr id="7" name="TextBox 6"/>
          <p:cNvSpPr txBox="1"/>
          <p:nvPr/>
        </p:nvSpPr>
        <p:spPr>
          <a:xfrm>
            <a:off x="457200" y="1219201"/>
            <a:ext cx="8153400" cy="4832092"/>
          </a:xfrm>
          <a:prstGeom prst="rect">
            <a:avLst/>
          </a:prstGeom>
          <a:noFill/>
        </p:spPr>
        <p:txBody>
          <a:bodyPr wrap="square" rtlCol="0">
            <a:spAutoFit/>
          </a:bodyPr>
          <a:lstStyle/>
          <a:p>
            <a:r>
              <a:rPr lang="en-US" sz="2800" b="1" dirty="0" smtClean="0">
                <a:solidFill>
                  <a:schemeClr val="accent1">
                    <a:lumMod val="50000"/>
                  </a:schemeClr>
                </a:solidFill>
              </a:rPr>
              <a:t> Risk management</a:t>
            </a:r>
          </a:p>
          <a:p>
            <a:endParaRPr lang="en-US" sz="2800" b="1" dirty="0" smtClean="0">
              <a:solidFill>
                <a:schemeClr val="accent1">
                  <a:lumMod val="50000"/>
                </a:schemeClr>
              </a:solidFill>
            </a:endParaRPr>
          </a:p>
          <a:p>
            <a:r>
              <a:rPr lang="en-US" sz="2800" dirty="0" smtClean="0">
                <a:solidFill>
                  <a:schemeClr val="accent1">
                    <a:lumMod val="50000"/>
                  </a:schemeClr>
                </a:solidFill>
              </a:rPr>
              <a:t>Job descriptions are one way (of many) to protect yourself if something goes wrong.</a:t>
            </a:r>
          </a:p>
          <a:p>
            <a:endParaRPr lang="en-US" sz="2800" dirty="0" smtClean="0">
              <a:solidFill>
                <a:schemeClr val="accent1">
                  <a:lumMod val="50000"/>
                </a:schemeClr>
              </a:solidFill>
            </a:endParaRPr>
          </a:p>
          <a:p>
            <a:r>
              <a:rPr lang="en-US" sz="2800" dirty="0" smtClean="0">
                <a:solidFill>
                  <a:schemeClr val="accent1">
                    <a:lumMod val="50000"/>
                  </a:schemeClr>
                </a:solidFill>
              </a:rPr>
              <a:t>If a volunteer is acting outside of the duties laid out, you may not be liable for their actions.</a:t>
            </a:r>
          </a:p>
          <a:p>
            <a:endParaRPr lang="en-US" sz="2800" dirty="0" smtClean="0">
              <a:solidFill>
                <a:schemeClr val="accent1">
                  <a:lumMod val="50000"/>
                </a:schemeClr>
              </a:solidFill>
            </a:endParaRPr>
          </a:p>
          <a:p>
            <a:r>
              <a:rPr lang="en-US" sz="2800" dirty="0" smtClean="0">
                <a:solidFill>
                  <a:schemeClr val="accent1">
                    <a:lumMod val="50000"/>
                  </a:schemeClr>
                </a:solidFill>
              </a:rPr>
              <a:t>If a volunteer claims discrimination or makes another complaint, your job description can be evidence of what the volunteer was expected to do.</a:t>
            </a:r>
            <a:endParaRPr lang="en-US" sz="2800" dirty="0" smtClean="0">
              <a:solidFill>
                <a:schemeClr val="accent1">
                  <a:lumMod val="50000"/>
                </a:schemeClr>
              </a:solidFill>
            </a:endParaRPr>
          </a:p>
        </p:txBody>
      </p:sp>
      <p:sp>
        <p:nvSpPr>
          <p:cNvPr id="9" name="TextBox 8"/>
          <p:cNvSpPr txBox="1"/>
          <p:nvPr/>
        </p:nvSpPr>
        <p:spPr>
          <a:xfrm>
            <a:off x="304800" y="457200"/>
            <a:ext cx="6553200" cy="646331"/>
          </a:xfrm>
          <a:prstGeom prst="rect">
            <a:avLst/>
          </a:prstGeom>
          <a:noFill/>
        </p:spPr>
        <p:txBody>
          <a:bodyPr wrap="square" rtlCol="0">
            <a:spAutoFit/>
          </a:bodyPr>
          <a:lstStyle/>
          <a:p>
            <a:r>
              <a:rPr lang="en-US" sz="3600" dirty="0" smtClean="0">
                <a:solidFill>
                  <a:schemeClr val="accent1">
                    <a:lumMod val="50000"/>
                  </a:schemeClr>
                </a:solidFill>
              </a:rPr>
              <a:t>Using job descriptions</a:t>
            </a:r>
            <a:endParaRPr lang="en-US" sz="3600" dirty="0">
              <a:solidFill>
                <a:schemeClr val="accent1">
                  <a:lumMod val="50000"/>
                </a:schemeClr>
              </a:solidFill>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Box 3"/>
          <p:cNvSpPr txBox="1">
            <a:spLocks noChangeArrowheads="1"/>
          </p:cNvSpPr>
          <p:nvPr/>
        </p:nvSpPr>
        <p:spPr bwMode="auto">
          <a:xfrm>
            <a:off x="0" y="5867400"/>
            <a:ext cx="9144000" cy="457200"/>
          </a:xfrm>
          <a:prstGeom prst="rect">
            <a:avLst/>
          </a:prstGeom>
          <a:solidFill>
            <a:srgbClr val="10167F"/>
          </a:solidFill>
          <a:ln w="9525">
            <a:noFill/>
            <a:miter lim="800000"/>
            <a:headEnd/>
            <a:tailEnd/>
          </a:ln>
        </p:spPr>
        <p:txBody>
          <a:bodyPr>
            <a:spAutoFit/>
          </a:bodyPr>
          <a:lstStyle/>
          <a:p>
            <a:endParaRPr lang="en-US"/>
          </a:p>
        </p:txBody>
      </p:sp>
      <p:sp>
        <p:nvSpPr>
          <p:cNvPr id="5" name="TextBox 4"/>
          <p:cNvSpPr txBox="1"/>
          <p:nvPr/>
        </p:nvSpPr>
        <p:spPr>
          <a:xfrm>
            <a:off x="0" y="5851525"/>
            <a:ext cx="9144000" cy="92075"/>
          </a:xfrm>
          <a:prstGeom prst="rect">
            <a:avLst/>
          </a:prstGeom>
          <a:solidFill>
            <a:schemeClr val="accent1">
              <a:lumMod val="20000"/>
              <a:lumOff val="80000"/>
            </a:schemeClr>
          </a:solidFill>
        </p:spPr>
        <p:txBody>
          <a:bodyPr>
            <a:spAutoFit/>
          </a:bodyPr>
          <a:lstStyle/>
          <a:p>
            <a:pPr>
              <a:defRPr/>
            </a:pPr>
            <a:endParaRPr lang="en-US" dirty="0"/>
          </a:p>
        </p:txBody>
      </p:sp>
      <p:sp>
        <p:nvSpPr>
          <p:cNvPr id="6" name="TextBox 5"/>
          <p:cNvSpPr txBox="1"/>
          <p:nvPr/>
        </p:nvSpPr>
        <p:spPr>
          <a:xfrm>
            <a:off x="0" y="6324600"/>
            <a:ext cx="9144000" cy="92075"/>
          </a:xfrm>
          <a:prstGeom prst="rect">
            <a:avLst/>
          </a:prstGeom>
          <a:solidFill>
            <a:schemeClr val="accent1">
              <a:lumMod val="40000"/>
              <a:lumOff val="60000"/>
            </a:schemeClr>
          </a:solidFill>
        </p:spPr>
        <p:txBody>
          <a:bodyPr>
            <a:spAutoFit/>
          </a:bodyPr>
          <a:lstStyle/>
          <a:p>
            <a:pPr>
              <a:defRPr/>
            </a:pPr>
            <a:endParaRPr lang="en-US" dirty="0"/>
          </a:p>
        </p:txBody>
      </p:sp>
      <p:pic>
        <p:nvPicPr>
          <p:cNvPr id="1026" name="Picture 2" descr="\\UWWCDATA\Administration\Marketing\logo\UW Logos 8_2010\UWWC Logo _Geographic Identifier\UWWC_4s_ful_hi.jpg"/>
          <p:cNvPicPr>
            <a:picLocks noChangeAspect="1" noChangeArrowheads="1"/>
          </p:cNvPicPr>
          <p:nvPr/>
        </p:nvPicPr>
        <p:blipFill>
          <a:blip r:embed="rId2"/>
          <a:srcRect/>
          <a:stretch>
            <a:fillRect/>
          </a:stretch>
        </p:blipFill>
        <p:spPr bwMode="auto">
          <a:xfrm>
            <a:off x="7391400" y="381000"/>
            <a:ext cx="1163782" cy="800100"/>
          </a:xfrm>
          <a:prstGeom prst="rect">
            <a:avLst/>
          </a:prstGeom>
          <a:noFill/>
        </p:spPr>
      </p:pic>
      <p:sp>
        <p:nvSpPr>
          <p:cNvPr id="7" name="TextBox 6"/>
          <p:cNvSpPr txBox="1"/>
          <p:nvPr/>
        </p:nvSpPr>
        <p:spPr>
          <a:xfrm>
            <a:off x="457200" y="1219201"/>
            <a:ext cx="8153400" cy="830997"/>
          </a:xfrm>
          <a:prstGeom prst="rect">
            <a:avLst/>
          </a:prstGeom>
          <a:noFill/>
        </p:spPr>
        <p:txBody>
          <a:bodyPr wrap="square" rtlCol="0">
            <a:spAutoFit/>
          </a:bodyPr>
          <a:lstStyle/>
          <a:p>
            <a:r>
              <a:rPr lang="en-US" sz="4800" b="1" dirty="0" smtClean="0">
                <a:solidFill>
                  <a:schemeClr val="accent1">
                    <a:lumMod val="50000"/>
                  </a:schemeClr>
                </a:solidFill>
              </a:rPr>
              <a:t> Discussion and examples</a:t>
            </a:r>
            <a:endParaRPr lang="en-US" sz="4800" dirty="0" smtClean="0">
              <a:solidFill>
                <a:schemeClr val="accent1">
                  <a:lumMod val="50000"/>
                </a:schemeClr>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Box 3"/>
          <p:cNvSpPr txBox="1">
            <a:spLocks noChangeArrowheads="1"/>
          </p:cNvSpPr>
          <p:nvPr/>
        </p:nvSpPr>
        <p:spPr bwMode="auto">
          <a:xfrm>
            <a:off x="0" y="5867400"/>
            <a:ext cx="9144000" cy="457200"/>
          </a:xfrm>
          <a:prstGeom prst="rect">
            <a:avLst/>
          </a:prstGeom>
          <a:solidFill>
            <a:srgbClr val="10167F"/>
          </a:solidFill>
          <a:ln w="9525">
            <a:noFill/>
            <a:miter lim="800000"/>
            <a:headEnd/>
            <a:tailEnd/>
          </a:ln>
        </p:spPr>
        <p:txBody>
          <a:bodyPr>
            <a:spAutoFit/>
          </a:bodyPr>
          <a:lstStyle/>
          <a:p>
            <a:endParaRPr lang="en-US"/>
          </a:p>
        </p:txBody>
      </p:sp>
      <p:sp>
        <p:nvSpPr>
          <p:cNvPr id="5" name="TextBox 4"/>
          <p:cNvSpPr txBox="1"/>
          <p:nvPr/>
        </p:nvSpPr>
        <p:spPr>
          <a:xfrm>
            <a:off x="0" y="5851525"/>
            <a:ext cx="9144000" cy="92075"/>
          </a:xfrm>
          <a:prstGeom prst="rect">
            <a:avLst/>
          </a:prstGeom>
          <a:solidFill>
            <a:schemeClr val="accent1">
              <a:lumMod val="20000"/>
              <a:lumOff val="80000"/>
            </a:schemeClr>
          </a:solidFill>
        </p:spPr>
        <p:txBody>
          <a:bodyPr>
            <a:spAutoFit/>
          </a:bodyPr>
          <a:lstStyle/>
          <a:p>
            <a:pPr>
              <a:defRPr/>
            </a:pPr>
            <a:endParaRPr lang="en-US" dirty="0"/>
          </a:p>
        </p:txBody>
      </p:sp>
      <p:sp>
        <p:nvSpPr>
          <p:cNvPr id="6" name="TextBox 5"/>
          <p:cNvSpPr txBox="1"/>
          <p:nvPr/>
        </p:nvSpPr>
        <p:spPr>
          <a:xfrm>
            <a:off x="0" y="6324600"/>
            <a:ext cx="9144000" cy="92075"/>
          </a:xfrm>
          <a:prstGeom prst="rect">
            <a:avLst/>
          </a:prstGeom>
          <a:solidFill>
            <a:schemeClr val="accent1">
              <a:lumMod val="40000"/>
              <a:lumOff val="60000"/>
            </a:schemeClr>
          </a:solidFill>
        </p:spPr>
        <p:txBody>
          <a:bodyPr>
            <a:spAutoFit/>
          </a:bodyPr>
          <a:lstStyle/>
          <a:p>
            <a:pPr>
              <a:defRPr/>
            </a:pPr>
            <a:endParaRPr lang="en-US" dirty="0"/>
          </a:p>
        </p:txBody>
      </p:sp>
      <p:pic>
        <p:nvPicPr>
          <p:cNvPr id="1026" name="Picture 2" descr="\\UWWCDATA\Administration\Marketing\logo\UW Logos 8_2010\UWWC Logo _Geographic Identifier\UWWC_4s_ful_hi.jpg"/>
          <p:cNvPicPr>
            <a:picLocks noChangeAspect="1" noChangeArrowheads="1"/>
          </p:cNvPicPr>
          <p:nvPr/>
        </p:nvPicPr>
        <p:blipFill>
          <a:blip r:embed="rId2"/>
          <a:srcRect/>
          <a:stretch>
            <a:fillRect/>
          </a:stretch>
        </p:blipFill>
        <p:spPr bwMode="auto">
          <a:xfrm>
            <a:off x="7391400" y="381000"/>
            <a:ext cx="1163782" cy="800100"/>
          </a:xfrm>
          <a:prstGeom prst="rect">
            <a:avLst/>
          </a:prstGeom>
          <a:noFill/>
        </p:spPr>
      </p:pic>
      <p:sp>
        <p:nvSpPr>
          <p:cNvPr id="7" name="TextBox 6"/>
          <p:cNvSpPr txBox="1"/>
          <p:nvPr/>
        </p:nvSpPr>
        <p:spPr>
          <a:xfrm>
            <a:off x="457200" y="1371600"/>
            <a:ext cx="7772400" cy="3785652"/>
          </a:xfrm>
          <a:prstGeom prst="rect">
            <a:avLst/>
          </a:prstGeom>
          <a:noFill/>
        </p:spPr>
        <p:txBody>
          <a:bodyPr wrap="square" rtlCol="0">
            <a:spAutoFit/>
          </a:bodyPr>
          <a:lstStyle/>
          <a:p>
            <a:r>
              <a:rPr lang="en-US" sz="2400" dirty="0" smtClean="0">
                <a:solidFill>
                  <a:schemeClr val="accent1">
                    <a:lumMod val="50000"/>
                  </a:schemeClr>
                </a:solidFill>
              </a:rPr>
              <a:t>Job descriptions provide framework for volunteers and organizations to work from.</a:t>
            </a:r>
          </a:p>
          <a:p>
            <a:endParaRPr lang="en-US" sz="2400" dirty="0" smtClean="0">
              <a:solidFill>
                <a:schemeClr val="accent1">
                  <a:lumMod val="50000"/>
                </a:schemeClr>
              </a:solidFill>
            </a:endParaRPr>
          </a:p>
          <a:p>
            <a:r>
              <a:rPr lang="en-US" sz="2400" dirty="0" smtClean="0">
                <a:solidFill>
                  <a:schemeClr val="accent1">
                    <a:lumMod val="50000"/>
                  </a:schemeClr>
                </a:solidFill>
              </a:rPr>
              <a:t>For volunteers:</a:t>
            </a:r>
          </a:p>
          <a:p>
            <a:endParaRPr lang="en-US" sz="2400" dirty="0" smtClean="0">
              <a:solidFill>
                <a:schemeClr val="accent1">
                  <a:lumMod val="50000"/>
                </a:schemeClr>
              </a:solidFill>
            </a:endParaRPr>
          </a:p>
          <a:p>
            <a:pPr>
              <a:buFont typeface="Arial" pitchFamily="34" charset="0"/>
              <a:buChar char="•"/>
            </a:pPr>
            <a:r>
              <a:rPr lang="en-US" sz="2400" dirty="0" smtClean="0">
                <a:solidFill>
                  <a:schemeClr val="accent1">
                    <a:lumMod val="50000"/>
                  </a:schemeClr>
                </a:solidFill>
              </a:rPr>
              <a:t> Ensure that volunteers know what is expected of them, including required tasks, qualifications, and length of commitment. </a:t>
            </a:r>
          </a:p>
          <a:p>
            <a:pPr>
              <a:buFont typeface="Arial" pitchFamily="34" charset="0"/>
              <a:buChar char="•"/>
            </a:pPr>
            <a:r>
              <a:rPr lang="en-US" sz="2400" dirty="0" smtClean="0">
                <a:solidFill>
                  <a:schemeClr val="accent1">
                    <a:lumMod val="50000"/>
                  </a:schemeClr>
                </a:solidFill>
              </a:rPr>
              <a:t> </a:t>
            </a:r>
            <a:r>
              <a:rPr lang="en-US" sz="2400" dirty="0" smtClean="0">
                <a:solidFill>
                  <a:schemeClr val="accent1">
                    <a:lumMod val="50000"/>
                  </a:schemeClr>
                </a:solidFill>
              </a:rPr>
              <a:t>Outlines their role and importance in the organization</a:t>
            </a:r>
          </a:p>
          <a:p>
            <a:pPr>
              <a:buFont typeface="Arial" pitchFamily="34" charset="0"/>
              <a:buChar char="•"/>
            </a:pPr>
            <a:r>
              <a:rPr lang="en-US" sz="2400" dirty="0" smtClean="0">
                <a:solidFill>
                  <a:schemeClr val="accent1">
                    <a:lumMod val="50000"/>
                  </a:schemeClr>
                </a:solidFill>
              </a:rPr>
              <a:t> </a:t>
            </a:r>
            <a:r>
              <a:rPr lang="en-US" sz="2400" dirty="0" smtClean="0">
                <a:solidFill>
                  <a:schemeClr val="accent1">
                    <a:lumMod val="50000"/>
                  </a:schemeClr>
                </a:solidFill>
              </a:rPr>
              <a:t>Lets them know what to expect from you</a:t>
            </a:r>
          </a:p>
        </p:txBody>
      </p:sp>
      <p:sp>
        <p:nvSpPr>
          <p:cNvPr id="9" name="TextBox 8"/>
          <p:cNvSpPr txBox="1"/>
          <p:nvPr/>
        </p:nvSpPr>
        <p:spPr>
          <a:xfrm>
            <a:off x="304800" y="457200"/>
            <a:ext cx="6553200" cy="646331"/>
          </a:xfrm>
          <a:prstGeom prst="rect">
            <a:avLst/>
          </a:prstGeom>
          <a:noFill/>
        </p:spPr>
        <p:txBody>
          <a:bodyPr wrap="square" rtlCol="0">
            <a:spAutoFit/>
          </a:bodyPr>
          <a:lstStyle/>
          <a:p>
            <a:r>
              <a:rPr lang="en-US" sz="3600" dirty="0" smtClean="0">
                <a:solidFill>
                  <a:schemeClr val="accent1">
                    <a:lumMod val="50000"/>
                  </a:schemeClr>
                </a:solidFill>
              </a:rPr>
              <a:t>Importance of job descriptions</a:t>
            </a:r>
            <a:endParaRPr lang="en-US" sz="3600" dirty="0">
              <a:solidFill>
                <a:schemeClr val="accent1">
                  <a:lumMod val="50000"/>
                </a:schemeClr>
              </a:solidFill>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Box 3"/>
          <p:cNvSpPr txBox="1">
            <a:spLocks noChangeArrowheads="1"/>
          </p:cNvSpPr>
          <p:nvPr/>
        </p:nvSpPr>
        <p:spPr bwMode="auto">
          <a:xfrm>
            <a:off x="0" y="5867400"/>
            <a:ext cx="9144000" cy="457200"/>
          </a:xfrm>
          <a:prstGeom prst="rect">
            <a:avLst/>
          </a:prstGeom>
          <a:solidFill>
            <a:srgbClr val="10167F"/>
          </a:solidFill>
          <a:ln w="9525">
            <a:noFill/>
            <a:miter lim="800000"/>
            <a:headEnd/>
            <a:tailEnd/>
          </a:ln>
        </p:spPr>
        <p:txBody>
          <a:bodyPr>
            <a:spAutoFit/>
          </a:bodyPr>
          <a:lstStyle/>
          <a:p>
            <a:endParaRPr lang="en-US"/>
          </a:p>
        </p:txBody>
      </p:sp>
      <p:sp>
        <p:nvSpPr>
          <p:cNvPr id="5" name="TextBox 4"/>
          <p:cNvSpPr txBox="1"/>
          <p:nvPr/>
        </p:nvSpPr>
        <p:spPr>
          <a:xfrm>
            <a:off x="0" y="5851525"/>
            <a:ext cx="9144000" cy="92075"/>
          </a:xfrm>
          <a:prstGeom prst="rect">
            <a:avLst/>
          </a:prstGeom>
          <a:solidFill>
            <a:schemeClr val="accent1">
              <a:lumMod val="20000"/>
              <a:lumOff val="80000"/>
            </a:schemeClr>
          </a:solidFill>
        </p:spPr>
        <p:txBody>
          <a:bodyPr>
            <a:spAutoFit/>
          </a:bodyPr>
          <a:lstStyle/>
          <a:p>
            <a:pPr>
              <a:defRPr/>
            </a:pPr>
            <a:endParaRPr lang="en-US" dirty="0"/>
          </a:p>
        </p:txBody>
      </p:sp>
      <p:sp>
        <p:nvSpPr>
          <p:cNvPr id="6" name="TextBox 5"/>
          <p:cNvSpPr txBox="1"/>
          <p:nvPr/>
        </p:nvSpPr>
        <p:spPr>
          <a:xfrm>
            <a:off x="0" y="6324600"/>
            <a:ext cx="9144000" cy="92075"/>
          </a:xfrm>
          <a:prstGeom prst="rect">
            <a:avLst/>
          </a:prstGeom>
          <a:solidFill>
            <a:schemeClr val="accent1">
              <a:lumMod val="40000"/>
              <a:lumOff val="60000"/>
            </a:schemeClr>
          </a:solidFill>
        </p:spPr>
        <p:txBody>
          <a:bodyPr>
            <a:spAutoFit/>
          </a:bodyPr>
          <a:lstStyle/>
          <a:p>
            <a:pPr>
              <a:defRPr/>
            </a:pPr>
            <a:endParaRPr lang="en-US" dirty="0"/>
          </a:p>
        </p:txBody>
      </p:sp>
      <p:pic>
        <p:nvPicPr>
          <p:cNvPr id="1026" name="Picture 2" descr="\\UWWCDATA\Administration\Marketing\logo\UW Logos 8_2010\UWWC Logo _Geographic Identifier\UWWC_4s_ful_hi.jpg"/>
          <p:cNvPicPr>
            <a:picLocks noChangeAspect="1" noChangeArrowheads="1"/>
          </p:cNvPicPr>
          <p:nvPr/>
        </p:nvPicPr>
        <p:blipFill>
          <a:blip r:embed="rId2"/>
          <a:srcRect/>
          <a:stretch>
            <a:fillRect/>
          </a:stretch>
        </p:blipFill>
        <p:spPr bwMode="auto">
          <a:xfrm>
            <a:off x="7391400" y="381000"/>
            <a:ext cx="1163782" cy="800100"/>
          </a:xfrm>
          <a:prstGeom prst="rect">
            <a:avLst/>
          </a:prstGeom>
          <a:noFill/>
        </p:spPr>
      </p:pic>
      <p:sp>
        <p:nvSpPr>
          <p:cNvPr id="7" name="TextBox 6"/>
          <p:cNvSpPr txBox="1"/>
          <p:nvPr/>
        </p:nvSpPr>
        <p:spPr>
          <a:xfrm>
            <a:off x="457200" y="1371600"/>
            <a:ext cx="7772400" cy="4524315"/>
          </a:xfrm>
          <a:prstGeom prst="rect">
            <a:avLst/>
          </a:prstGeom>
          <a:noFill/>
        </p:spPr>
        <p:txBody>
          <a:bodyPr wrap="square" rtlCol="0">
            <a:spAutoFit/>
          </a:bodyPr>
          <a:lstStyle/>
          <a:p>
            <a:r>
              <a:rPr lang="en-US" sz="2400" dirty="0" smtClean="0">
                <a:solidFill>
                  <a:schemeClr val="accent1">
                    <a:lumMod val="50000"/>
                  </a:schemeClr>
                </a:solidFill>
              </a:rPr>
              <a:t>Job descriptions provide framework for volunteers and organizations to work from.</a:t>
            </a:r>
          </a:p>
          <a:p>
            <a:endParaRPr lang="en-US" sz="2400" dirty="0" smtClean="0">
              <a:solidFill>
                <a:schemeClr val="accent1">
                  <a:lumMod val="50000"/>
                </a:schemeClr>
              </a:solidFill>
            </a:endParaRPr>
          </a:p>
          <a:p>
            <a:r>
              <a:rPr lang="en-US" sz="2400" dirty="0" smtClean="0">
                <a:solidFill>
                  <a:schemeClr val="accent1">
                    <a:lumMod val="50000"/>
                  </a:schemeClr>
                </a:solidFill>
              </a:rPr>
              <a:t>For organizations:</a:t>
            </a:r>
          </a:p>
          <a:p>
            <a:endParaRPr lang="en-US" sz="2400" dirty="0" smtClean="0">
              <a:solidFill>
                <a:schemeClr val="accent1">
                  <a:lumMod val="50000"/>
                </a:schemeClr>
              </a:solidFill>
            </a:endParaRPr>
          </a:p>
          <a:p>
            <a:pPr>
              <a:buFont typeface="Arial" pitchFamily="34" charset="0"/>
              <a:buChar char="•"/>
            </a:pPr>
            <a:r>
              <a:rPr lang="en-US" sz="2400" dirty="0" smtClean="0">
                <a:solidFill>
                  <a:schemeClr val="accent1">
                    <a:lumMod val="50000"/>
                  </a:schemeClr>
                </a:solidFill>
              </a:rPr>
              <a:t> Ensure that volunteers know what is expected of them- and gives you a written record to go back to if they don’t live up to expectation</a:t>
            </a:r>
          </a:p>
          <a:p>
            <a:pPr>
              <a:buFont typeface="Arial" pitchFamily="34" charset="0"/>
              <a:buChar char="•"/>
            </a:pPr>
            <a:r>
              <a:rPr lang="en-US" sz="2400" dirty="0" smtClean="0">
                <a:solidFill>
                  <a:schemeClr val="accent1">
                    <a:lumMod val="50000"/>
                  </a:schemeClr>
                </a:solidFill>
              </a:rPr>
              <a:t> </a:t>
            </a:r>
            <a:r>
              <a:rPr lang="en-US" sz="2400" dirty="0" smtClean="0">
                <a:solidFill>
                  <a:schemeClr val="accent1">
                    <a:lumMod val="50000"/>
                  </a:schemeClr>
                </a:solidFill>
              </a:rPr>
              <a:t>Allows you to introduce your organization to volunteers</a:t>
            </a:r>
          </a:p>
          <a:p>
            <a:pPr>
              <a:buFont typeface="Arial" pitchFamily="34" charset="0"/>
              <a:buChar char="•"/>
            </a:pPr>
            <a:r>
              <a:rPr lang="en-US" sz="2400" dirty="0" smtClean="0">
                <a:solidFill>
                  <a:schemeClr val="accent1">
                    <a:lumMod val="50000"/>
                  </a:schemeClr>
                </a:solidFill>
              </a:rPr>
              <a:t> </a:t>
            </a:r>
            <a:r>
              <a:rPr lang="en-US" sz="2400" dirty="0" smtClean="0">
                <a:solidFill>
                  <a:schemeClr val="accent1">
                    <a:lumMod val="50000"/>
                  </a:schemeClr>
                </a:solidFill>
              </a:rPr>
              <a:t>Outlines the benefit of volunteering with your organization</a:t>
            </a:r>
          </a:p>
          <a:p>
            <a:pPr>
              <a:buFont typeface="Arial" pitchFamily="34" charset="0"/>
              <a:buChar char="•"/>
            </a:pPr>
            <a:r>
              <a:rPr lang="en-US" sz="2400" dirty="0" smtClean="0">
                <a:solidFill>
                  <a:schemeClr val="accent1">
                    <a:lumMod val="50000"/>
                  </a:schemeClr>
                </a:solidFill>
              </a:rPr>
              <a:t> </a:t>
            </a:r>
            <a:r>
              <a:rPr lang="en-US" sz="2400" dirty="0" smtClean="0">
                <a:solidFill>
                  <a:schemeClr val="accent1">
                    <a:lumMod val="50000"/>
                  </a:schemeClr>
                </a:solidFill>
              </a:rPr>
              <a:t>Great tool for thinking through all aspects of a volunteer position before recruiting</a:t>
            </a:r>
          </a:p>
        </p:txBody>
      </p:sp>
      <p:sp>
        <p:nvSpPr>
          <p:cNvPr id="9" name="TextBox 8"/>
          <p:cNvSpPr txBox="1"/>
          <p:nvPr/>
        </p:nvSpPr>
        <p:spPr>
          <a:xfrm>
            <a:off x="304800" y="457200"/>
            <a:ext cx="6553200" cy="646331"/>
          </a:xfrm>
          <a:prstGeom prst="rect">
            <a:avLst/>
          </a:prstGeom>
          <a:noFill/>
        </p:spPr>
        <p:txBody>
          <a:bodyPr wrap="square" rtlCol="0">
            <a:spAutoFit/>
          </a:bodyPr>
          <a:lstStyle/>
          <a:p>
            <a:r>
              <a:rPr lang="en-US" sz="3600" dirty="0" smtClean="0">
                <a:solidFill>
                  <a:schemeClr val="accent1">
                    <a:lumMod val="50000"/>
                  </a:schemeClr>
                </a:solidFill>
              </a:rPr>
              <a:t>Importance of job descriptions</a:t>
            </a:r>
            <a:endParaRPr lang="en-US" sz="3600" dirty="0">
              <a:solidFill>
                <a:schemeClr val="accent1">
                  <a:lumMod val="50000"/>
                </a:schemeClr>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Box 3"/>
          <p:cNvSpPr txBox="1">
            <a:spLocks noChangeArrowheads="1"/>
          </p:cNvSpPr>
          <p:nvPr/>
        </p:nvSpPr>
        <p:spPr bwMode="auto">
          <a:xfrm>
            <a:off x="0" y="5867400"/>
            <a:ext cx="9144000" cy="457200"/>
          </a:xfrm>
          <a:prstGeom prst="rect">
            <a:avLst/>
          </a:prstGeom>
          <a:solidFill>
            <a:srgbClr val="10167F"/>
          </a:solidFill>
          <a:ln w="9525">
            <a:noFill/>
            <a:miter lim="800000"/>
            <a:headEnd/>
            <a:tailEnd/>
          </a:ln>
        </p:spPr>
        <p:txBody>
          <a:bodyPr>
            <a:spAutoFit/>
          </a:bodyPr>
          <a:lstStyle/>
          <a:p>
            <a:endParaRPr lang="en-US"/>
          </a:p>
        </p:txBody>
      </p:sp>
      <p:sp>
        <p:nvSpPr>
          <p:cNvPr id="5" name="TextBox 4"/>
          <p:cNvSpPr txBox="1"/>
          <p:nvPr/>
        </p:nvSpPr>
        <p:spPr>
          <a:xfrm>
            <a:off x="0" y="5851525"/>
            <a:ext cx="9144000" cy="92075"/>
          </a:xfrm>
          <a:prstGeom prst="rect">
            <a:avLst/>
          </a:prstGeom>
          <a:solidFill>
            <a:schemeClr val="accent1">
              <a:lumMod val="20000"/>
              <a:lumOff val="80000"/>
            </a:schemeClr>
          </a:solidFill>
        </p:spPr>
        <p:txBody>
          <a:bodyPr>
            <a:spAutoFit/>
          </a:bodyPr>
          <a:lstStyle/>
          <a:p>
            <a:pPr>
              <a:defRPr/>
            </a:pPr>
            <a:endParaRPr lang="en-US" dirty="0"/>
          </a:p>
        </p:txBody>
      </p:sp>
      <p:sp>
        <p:nvSpPr>
          <p:cNvPr id="6" name="TextBox 5"/>
          <p:cNvSpPr txBox="1"/>
          <p:nvPr/>
        </p:nvSpPr>
        <p:spPr>
          <a:xfrm>
            <a:off x="0" y="6324600"/>
            <a:ext cx="9144000" cy="92075"/>
          </a:xfrm>
          <a:prstGeom prst="rect">
            <a:avLst/>
          </a:prstGeom>
          <a:solidFill>
            <a:schemeClr val="accent1">
              <a:lumMod val="40000"/>
              <a:lumOff val="60000"/>
            </a:schemeClr>
          </a:solidFill>
        </p:spPr>
        <p:txBody>
          <a:bodyPr>
            <a:spAutoFit/>
          </a:bodyPr>
          <a:lstStyle/>
          <a:p>
            <a:pPr>
              <a:defRPr/>
            </a:pPr>
            <a:endParaRPr lang="en-US" dirty="0"/>
          </a:p>
        </p:txBody>
      </p:sp>
      <p:pic>
        <p:nvPicPr>
          <p:cNvPr id="1026" name="Picture 2" descr="\\UWWCDATA\Administration\Marketing\logo\UW Logos 8_2010\UWWC Logo _Geographic Identifier\UWWC_4s_ful_hi.jpg"/>
          <p:cNvPicPr>
            <a:picLocks noChangeAspect="1" noChangeArrowheads="1"/>
          </p:cNvPicPr>
          <p:nvPr/>
        </p:nvPicPr>
        <p:blipFill>
          <a:blip r:embed="rId2"/>
          <a:srcRect/>
          <a:stretch>
            <a:fillRect/>
          </a:stretch>
        </p:blipFill>
        <p:spPr bwMode="auto">
          <a:xfrm>
            <a:off x="7391400" y="381000"/>
            <a:ext cx="1163782" cy="800100"/>
          </a:xfrm>
          <a:prstGeom prst="rect">
            <a:avLst/>
          </a:prstGeom>
          <a:noFill/>
        </p:spPr>
      </p:pic>
      <p:sp>
        <p:nvSpPr>
          <p:cNvPr id="7" name="TextBox 6"/>
          <p:cNvSpPr txBox="1"/>
          <p:nvPr/>
        </p:nvSpPr>
        <p:spPr>
          <a:xfrm>
            <a:off x="457200" y="1371600"/>
            <a:ext cx="7772400" cy="4832092"/>
          </a:xfrm>
          <a:prstGeom prst="rect">
            <a:avLst/>
          </a:prstGeom>
          <a:noFill/>
        </p:spPr>
        <p:txBody>
          <a:bodyPr wrap="square" rtlCol="0">
            <a:spAutoFit/>
          </a:bodyPr>
          <a:lstStyle/>
          <a:p>
            <a:r>
              <a:rPr lang="en-US" sz="3200" b="1" dirty="0" smtClean="0">
                <a:solidFill>
                  <a:schemeClr val="accent1">
                    <a:lumMod val="50000"/>
                  </a:schemeClr>
                </a:solidFill>
              </a:rPr>
              <a:t>Headline</a:t>
            </a:r>
          </a:p>
          <a:p>
            <a:endParaRPr lang="en-US" sz="3200" b="1" dirty="0" smtClean="0">
              <a:solidFill>
                <a:schemeClr val="accent1">
                  <a:lumMod val="50000"/>
                </a:schemeClr>
              </a:solidFill>
            </a:endParaRPr>
          </a:p>
          <a:p>
            <a:r>
              <a:rPr lang="en-US" sz="2800" dirty="0" smtClean="0">
                <a:solidFill>
                  <a:schemeClr val="accent1">
                    <a:lumMod val="50000"/>
                  </a:schemeClr>
                </a:solidFill>
              </a:rPr>
              <a:t>Much like newspaper headlines, this should entice a volunteer to keep reading.</a:t>
            </a:r>
          </a:p>
          <a:p>
            <a:endParaRPr lang="en-US" sz="2800" dirty="0" smtClean="0">
              <a:solidFill>
                <a:schemeClr val="accent1">
                  <a:lumMod val="50000"/>
                </a:schemeClr>
              </a:solidFill>
            </a:endParaRPr>
          </a:p>
          <a:p>
            <a:r>
              <a:rPr lang="en-US" sz="2800" dirty="0" smtClean="0">
                <a:solidFill>
                  <a:schemeClr val="accent1">
                    <a:lumMod val="50000"/>
                  </a:schemeClr>
                </a:solidFill>
              </a:rPr>
              <a:t>Try to be creative:</a:t>
            </a:r>
          </a:p>
          <a:p>
            <a:endParaRPr lang="en-US" sz="2800" dirty="0" smtClean="0">
              <a:solidFill>
                <a:schemeClr val="accent1">
                  <a:lumMod val="50000"/>
                </a:schemeClr>
              </a:solidFill>
            </a:endParaRPr>
          </a:p>
          <a:p>
            <a:r>
              <a:rPr lang="en-US" sz="2800" dirty="0" smtClean="0">
                <a:solidFill>
                  <a:schemeClr val="accent1">
                    <a:lumMod val="50000"/>
                  </a:schemeClr>
                </a:solidFill>
              </a:rPr>
              <a:t>“Animal Shelter Volunteers” vs. “Share your life with someone who has nine”</a:t>
            </a:r>
          </a:p>
          <a:p>
            <a:endParaRPr lang="en-US" sz="2400" dirty="0" smtClean="0">
              <a:solidFill>
                <a:schemeClr val="accent1">
                  <a:lumMod val="50000"/>
                </a:schemeClr>
              </a:solidFill>
            </a:endParaRPr>
          </a:p>
          <a:p>
            <a:endParaRPr lang="en-US" sz="2400" dirty="0" smtClean="0">
              <a:solidFill>
                <a:schemeClr val="accent1">
                  <a:lumMod val="50000"/>
                </a:schemeClr>
              </a:solidFill>
            </a:endParaRPr>
          </a:p>
        </p:txBody>
      </p:sp>
      <p:sp>
        <p:nvSpPr>
          <p:cNvPr id="9" name="TextBox 8"/>
          <p:cNvSpPr txBox="1"/>
          <p:nvPr/>
        </p:nvSpPr>
        <p:spPr>
          <a:xfrm>
            <a:off x="304800" y="457200"/>
            <a:ext cx="6553200" cy="646331"/>
          </a:xfrm>
          <a:prstGeom prst="rect">
            <a:avLst/>
          </a:prstGeom>
          <a:noFill/>
        </p:spPr>
        <p:txBody>
          <a:bodyPr wrap="square" rtlCol="0">
            <a:spAutoFit/>
          </a:bodyPr>
          <a:lstStyle/>
          <a:p>
            <a:r>
              <a:rPr lang="en-US" sz="3600" dirty="0" smtClean="0">
                <a:solidFill>
                  <a:schemeClr val="accent1">
                    <a:lumMod val="50000"/>
                  </a:schemeClr>
                </a:solidFill>
              </a:rPr>
              <a:t>Components of job descriptions</a:t>
            </a:r>
            <a:endParaRPr lang="en-US" sz="3600" dirty="0">
              <a:solidFill>
                <a:schemeClr val="accent1">
                  <a:lumMod val="50000"/>
                </a:schemeClr>
              </a:solidFill>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Box 3"/>
          <p:cNvSpPr txBox="1">
            <a:spLocks noChangeArrowheads="1"/>
          </p:cNvSpPr>
          <p:nvPr/>
        </p:nvSpPr>
        <p:spPr bwMode="auto">
          <a:xfrm>
            <a:off x="0" y="5867400"/>
            <a:ext cx="9144000" cy="457200"/>
          </a:xfrm>
          <a:prstGeom prst="rect">
            <a:avLst/>
          </a:prstGeom>
          <a:solidFill>
            <a:srgbClr val="10167F"/>
          </a:solidFill>
          <a:ln w="9525">
            <a:noFill/>
            <a:miter lim="800000"/>
            <a:headEnd/>
            <a:tailEnd/>
          </a:ln>
        </p:spPr>
        <p:txBody>
          <a:bodyPr>
            <a:spAutoFit/>
          </a:bodyPr>
          <a:lstStyle/>
          <a:p>
            <a:endParaRPr lang="en-US"/>
          </a:p>
        </p:txBody>
      </p:sp>
      <p:sp>
        <p:nvSpPr>
          <p:cNvPr id="5" name="TextBox 4"/>
          <p:cNvSpPr txBox="1"/>
          <p:nvPr/>
        </p:nvSpPr>
        <p:spPr>
          <a:xfrm>
            <a:off x="0" y="5851525"/>
            <a:ext cx="9144000" cy="92075"/>
          </a:xfrm>
          <a:prstGeom prst="rect">
            <a:avLst/>
          </a:prstGeom>
          <a:solidFill>
            <a:schemeClr val="accent1">
              <a:lumMod val="20000"/>
              <a:lumOff val="80000"/>
            </a:schemeClr>
          </a:solidFill>
        </p:spPr>
        <p:txBody>
          <a:bodyPr>
            <a:spAutoFit/>
          </a:bodyPr>
          <a:lstStyle/>
          <a:p>
            <a:pPr>
              <a:defRPr/>
            </a:pPr>
            <a:endParaRPr lang="en-US" dirty="0"/>
          </a:p>
        </p:txBody>
      </p:sp>
      <p:sp>
        <p:nvSpPr>
          <p:cNvPr id="6" name="TextBox 5"/>
          <p:cNvSpPr txBox="1"/>
          <p:nvPr/>
        </p:nvSpPr>
        <p:spPr>
          <a:xfrm>
            <a:off x="0" y="6324600"/>
            <a:ext cx="9144000" cy="92075"/>
          </a:xfrm>
          <a:prstGeom prst="rect">
            <a:avLst/>
          </a:prstGeom>
          <a:solidFill>
            <a:schemeClr val="accent1">
              <a:lumMod val="40000"/>
              <a:lumOff val="60000"/>
            </a:schemeClr>
          </a:solidFill>
        </p:spPr>
        <p:txBody>
          <a:bodyPr>
            <a:spAutoFit/>
          </a:bodyPr>
          <a:lstStyle/>
          <a:p>
            <a:pPr>
              <a:defRPr/>
            </a:pPr>
            <a:endParaRPr lang="en-US" dirty="0"/>
          </a:p>
        </p:txBody>
      </p:sp>
      <p:pic>
        <p:nvPicPr>
          <p:cNvPr id="1026" name="Picture 2" descr="\\UWWCDATA\Administration\Marketing\logo\UW Logos 8_2010\UWWC Logo _Geographic Identifier\UWWC_4s_ful_hi.jpg"/>
          <p:cNvPicPr>
            <a:picLocks noChangeAspect="1" noChangeArrowheads="1"/>
          </p:cNvPicPr>
          <p:nvPr/>
        </p:nvPicPr>
        <p:blipFill>
          <a:blip r:embed="rId2"/>
          <a:srcRect/>
          <a:stretch>
            <a:fillRect/>
          </a:stretch>
        </p:blipFill>
        <p:spPr bwMode="auto">
          <a:xfrm>
            <a:off x="7391400" y="381000"/>
            <a:ext cx="1163782" cy="800100"/>
          </a:xfrm>
          <a:prstGeom prst="rect">
            <a:avLst/>
          </a:prstGeom>
          <a:noFill/>
        </p:spPr>
      </p:pic>
      <p:sp>
        <p:nvSpPr>
          <p:cNvPr id="7" name="TextBox 6"/>
          <p:cNvSpPr txBox="1"/>
          <p:nvPr/>
        </p:nvSpPr>
        <p:spPr>
          <a:xfrm>
            <a:off x="457200" y="1219200"/>
            <a:ext cx="7772400" cy="3170099"/>
          </a:xfrm>
          <a:prstGeom prst="rect">
            <a:avLst/>
          </a:prstGeom>
          <a:noFill/>
        </p:spPr>
        <p:txBody>
          <a:bodyPr wrap="square" rtlCol="0">
            <a:spAutoFit/>
          </a:bodyPr>
          <a:lstStyle/>
          <a:p>
            <a:r>
              <a:rPr lang="en-US" sz="3200" b="1" dirty="0" smtClean="0">
                <a:solidFill>
                  <a:schemeClr val="accent1">
                    <a:lumMod val="50000"/>
                  </a:schemeClr>
                </a:solidFill>
              </a:rPr>
              <a:t>Headline </a:t>
            </a:r>
          </a:p>
          <a:p>
            <a:endParaRPr lang="en-US" sz="3200" b="1" dirty="0" smtClean="0">
              <a:solidFill>
                <a:schemeClr val="accent1">
                  <a:lumMod val="50000"/>
                </a:schemeClr>
              </a:solidFill>
            </a:endParaRPr>
          </a:p>
          <a:p>
            <a:r>
              <a:rPr lang="en-US" sz="2800" dirty="0" smtClean="0">
                <a:solidFill>
                  <a:schemeClr val="accent1">
                    <a:lumMod val="50000"/>
                  </a:schemeClr>
                </a:solidFill>
              </a:rPr>
              <a:t>Much like newspaper headlines, this should entice a volunteer to keep reading.</a:t>
            </a:r>
          </a:p>
          <a:p>
            <a:endParaRPr lang="en-US" sz="2400" dirty="0" smtClean="0">
              <a:solidFill>
                <a:schemeClr val="accent1">
                  <a:lumMod val="50000"/>
                </a:schemeClr>
              </a:solidFill>
            </a:endParaRPr>
          </a:p>
          <a:p>
            <a:r>
              <a:rPr lang="en-US" sz="2800" dirty="0" smtClean="0">
                <a:solidFill>
                  <a:schemeClr val="accent1">
                    <a:lumMod val="50000"/>
                  </a:schemeClr>
                </a:solidFill>
              </a:rPr>
              <a:t>Important when </a:t>
            </a:r>
            <a:r>
              <a:rPr lang="en-US" sz="2800" b="1" dirty="0" smtClean="0">
                <a:solidFill>
                  <a:schemeClr val="accent1">
                    <a:lumMod val="50000"/>
                  </a:schemeClr>
                </a:solidFill>
              </a:rPr>
              <a:t>posting </a:t>
            </a:r>
            <a:r>
              <a:rPr lang="en-US" sz="2800" dirty="0" smtClean="0">
                <a:solidFill>
                  <a:schemeClr val="accent1">
                    <a:lumMod val="50000"/>
                  </a:schemeClr>
                </a:solidFill>
              </a:rPr>
              <a:t> a description, as on a website, </a:t>
            </a:r>
            <a:r>
              <a:rPr lang="en-US" sz="2800" dirty="0" err="1" smtClean="0">
                <a:solidFill>
                  <a:schemeClr val="accent1">
                    <a:lumMod val="50000"/>
                  </a:schemeClr>
                </a:solidFill>
              </a:rPr>
              <a:t>facebook</a:t>
            </a:r>
            <a:r>
              <a:rPr lang="en-US" sz="2800" dirty="0" smtClean="0">
                <a:solidFill>
                  <a:schemeClr val="accent1">
                    <a:lumMod val="50000"/>
                  </a:schemeClr>
                </a:solidFill>
              </a:rPr>
              <a:t>, fliers, etc.</a:t>
            </a:r>
          </a:p>
        </p:txBody>
      </p:sp>
      <p:sp>
        <p:nvSpPr>
          <p:cNvPr id="9" name="TextBox 8"/>
          <p:cNvSpPr txBox="1"/>
          <p:nvPr/>
        </p:nvSpPr>
        <p:spPr>
          <a:xfrm>
            <a:off x="304800" y="457200"/>
            <a:ext cx="6553200" cy="646331"/>
          </a:xfrm>
          <a:prstGeom prst="rect">
            <a:avLst/>
          </a:prstGeom>
          <a:noFill/>
        </p:spPr>
        <p:txBody>
          <a:bodyPr wrap="square" rtlCol="0">
            <a:spAutoFit/>
          </a:bodyPr>
          <a:lstStyle/>
          <a:p>
            <a:r>
              <a:rPr lang="en-US" sz="3600" dirty="0" smtClean="0">
                <a:solidFill>
                  <a:schemeClr val="accent1">
                    <a:lumMod val="50000"/>
                  </a:schemeClr>
                </a:solidFill>
              </a:rPr>
              <a:t>Components of job descriptions</a:t>
            </a:r>
            <a:endParaRPr lang="en-US" sz="3600" dirty="0">
              <a:solidFill>
                <a:schemeClr val="accent1">
                  <a:lumMod val="50000"/>
                </a:schemeClr>
              </a:solidFill>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Box 3"/>
          <p:cNvSpPr txBox="1">
            <a:spLocks noChangeArrowheads="1"/>
          </p:cNvSpPr>
          <p:nvPr/>
        </p:nvSpPr>
        <p:spPr bwMode="auto">
          <a:xfrm>
            <a:off x="0" y="5867400"/>
            <a:ext cx="9144000" cy="457200"/>
          </a:xfrm>
          <a:prstGeom prst="rect">
            <a:avLst/>
          </a:prstGeom>
          <a:solidFill>
            <a:srgbClr val="10167F"/>
          </a:solidFill>
          <a:ln w="9525">
            <a:noFill/>
            <a:miter lim="800000"/>
            <a:headEnd/>
            <a:tailEnd/>
          </a:ln>
        </p:spPr>
        <p:txBody>
          <a:bodyPr>
            <a:spAutoFit/>
          </a:bodyPr>
          <a:lstStyle/>
          <a:p>
            <a:endParaRPr lang="en-US"/>
          </a:p>
        </p:txBody>
      </p:sp>
      <p:sp>
        <p:nvSpPr>
          <p:cNvPr id="5" name="TextBox 4"/>
          <p:cNvSpPr txBox="1"/>
          <p:nvPr/>
        </p:nvSpPr>
        <p:spPr>
          <a:xfrm>
            <a:off x="0" y="5851525"/>
            <a:ext cx="9144000" cy="92075"/>
          </a:xfrm>
          <a:prstGeom prst="rect">
            <a:avLst/>
          </a:prstGeom>
          <a:solidFill>
            <a:schemeClr val="accent1">
              <a:lumMod val="20000"/>
              <a:lumOff val="80000"/>
            </a:schemeClr>
          </a:solidFill>
        </p:spPr>
        <p:txBody>
          <a:bodyPr>
            <a:spAutoFit/>
          </a:bodyPr>
          <a:lstStyle/>
          <a:p>
            <a:pPr>
              <a:defRPr/>
            </a:pPr>
            <a:endParaRPr lang="en-US" dirty="0"/>
          </a:p>
        </p:txBody>
      </p:sp>
      <p:sp>
        <p:nvSpPr>
          <p:cNvPr id="6" name="TextBox 5"/>
          <p:cNvSpPr txBox="1"/>
          <p:nvPr/>
        </p:nvSpPr>
        <p:spPr>
          <a:xfrm>
            <a:off x="0" y="6324600"/>
            <a:ext cx="9144000" cy="92075"/>
          </a:xfrm>
          <a:prstGeom prst="rect">
            <a:avLst/>
          </a:prstGeom>
          <a:solidFill>
            <a:schemeClr val="accent1">
              <a:lumMod val="40000"/>
              <a:lumOff val="60000"/>
            </a:schemeClr>
          </a:solidFill>
        </p:spPr>
        <p:txBody>
          <a:bodyPr>
            <a:spAutoFit/>
          </a:bodyPr>
          <a:lstStyle/>
          <a:p>
            <a:pPr>
              <a:defRPr/>
            </a:pPr>
            <a:endParaRPr lang="en-US" dirty="0"/>
          </a:p>
        </p:txBody>
      </p:sp>
      <p:pic>
        <p:nvPicPr>
          <p:cNvPr id="1026" name="Picture 2" descr="\\UWWCDATA\Administration\Marketing\logo\UW Logos 8_2010\UWWC Logo _Geographic Identifier\UWWC_4s_ful_hi.jpg"/>
          <p:cNvPicPr>
            <a:picLocks noChangeAspect="1" noChangeArrowheads="1"/>
          </p:cNvPicPr>
          <p:nvPr/>
        </p:nvPicPr>
        <p:blipFill>
          <a:blip r:embed="rId2"/>
          <a:srcRect/>
          <a:stretch>
            <a:fillRect/>
          </a:stretch>
        </p:blipFill>
        <p:spPr bwMode="auto">
          <a:xfrm>
            <a:off x="7391400" y="381000"/>
            <a:ext cx="1163782" cy="800100"/>
          </a:xfrm>
          <a:prstGeom prst="rect">
            <a:avLst/>
          </a:prstGeom>
          <a:noFill/>
        </p:spPr>
      </p:pic>
      <p:sp>
        <p:nvSpPr>
          <p:cNvPr id="7" name="TextBox 6"/>
          <p:cNvSpPr txBox="1"/>
          <p:nvPr/>
        </p:nvSpPr>
        <p:spPr>
          <a:xfrm>
            <a:off x="457200" y="1219200"/>
            <a:ext cx="7772400" cy="4955203"/>
          </a:xfrm>
          <a:prstGeom prst="rect">
            <a:avLst/>
          </a:prstGeom>
          <a:noFill/>
        </p:spPr>
        <p:txBody>
          <a:bodyPr wrap="square" rtlCol="0">
            <a:spAutoFit/>
          </a:bodyPr>
          <a:lstStyle/>
          <a:p>
            <a:r>
              <a:rPr lang="en-US" sz="3200" b="1" dirty="0" smtClean="0">
                <a:solidFill>
                  <a:schemeClr val="accent1">
                    <a:lumMod val="50000"/>
                  </a:schemeClr>
                </a:solidFill>
              </a:rPr>
              <a:t>Title </a:t>
            </a:r>
          </a:p>
          <a:p>
            <a:endParaRPr lang="en-US" sz="2000" b="1" dirty="0" smtClean="0">
              <a:solidFill>
                <a:schemeClr val="accent1">
                  <a:lumMod val="50000"/>
                </a:schemeClr>
              </a:solidFill>
            </a:endParaRPr>
          </a:p>
          <a:p>
            <a:r>
              <a:rPr lang="en-US" sz="2800" dirty="0" smtClean="0">
                <a:solidFill>
                  <a:schemeClr val="accent1">
                    <a:lumMod val="50000"/>
                  </a:schemeClr>
                </a:solidFill>
              </a:rPr>
              <a:t>Different from headline (you may want one or the other, depending on the situation)</a:t>
            </a:r>
          </a:p>
          <a:p>
            <a:endParaRPr lang="en-US" sz="2800" dirty="0" smtClean="0">
              <a:solidFill>
                <a:schemeClr val="accent1">
                  <a:lumMod val="50000"/>
                </a:schemeClr>
              </a:solidFill>
            </a:endParaRPr>
          </a:p>
          <a:p>
            <a:r>
              <a:rPr lang="en-US" sz="2800" dirty="0" smtClean="0">
                <a:solidFill>
                  <a:schemeClr val="accent1">
                    <a:lumMod val="50000"/>
                  </a:schemeClr>
                </a:solidFill>
              </a:rPr>
              <a:t>Descriptive of the volunteer’s role</a:t>
            </a:r>
          </a:p>
          <a:p>
            <a:endParaRPr lang="en-US" sz="2800" dirty="0" smtClean="0">
              <a:solidFill>
                <a:schemeClr val="accent1">
                  <a:lumMod val="50000"/>
                </a:schemeClr>
              </a:solidFill>
            </a:endParaRPr>
          </a:p>
          <a:p>
            <a:r>
              <a:rPr lang="en-US" sz="2800" dirty="0" smtClean="0">
                <a:solidFill>
                  <a:schemeClr val="accent1">
                    <a:lumMod val="50000"/>
                  </a:schemeClr>
                </a:solidFill>
              </a:rPr>
              <a:t>Much like a staff position title</a:t>
            </a:r>
          </a:p>
          <a:p>
            <a:endParaRPr lang="en-US" sz="2800" dirty="0" smtClean="0">
              <a:solidFill>
                <a:schemeClr val="accent1">
                  <a:lumMod val="50000"/>
                </a:schemeClr>
              </a:solidFill>
            </a:endParaRPr>
          </a:p>
          <a:p>
            <a:r>
              <a:rPr lang="en-US" sz="2800" dirty="0" smtClean="0">
                <a:solidFill>
                  <a:schemeClr val="accent1">
                    <a:lumMod val="50000"/>
                  </a:schemeClr>
                </a:solidFill>
              </a:rPr>
              <a:t>Can be used to give a position importance or definition</a:t>
            </a:r>
          </a:p>
        </p:txBody>
      </p:sp>
      <p:sp>
        <p:nvSpPr>
          <p:cNvPr id="9" name="TextBox 8"/>
          <p:cNvSpPr txBox="1"/>
          <p:nvPr/>
        </p:nvSpPr>
        <p:spPr>
          <a:xfrm>
            <a:off x="304800" y="457200"/>
            <a:ext cx="6553200" cy="646331"/>
          </a:xfrm>
          <a:prstGeom prst="rect">
            <a:avLst/>
          </a:prstGeom>
          <a:noFill/>
        </p:spPr>
        <p:txBody>
          <a:bodyPr wrap="square" rtlCol="0">
            <a:spAutoFit/>
          </a:bodyPr>
          <a:lstStyle/>
          <a:p>
            <a:r>
              <a:rPr lang="en-US" sz="3600" dirty="0" smtClean="0">
                <a:solidFill>
                  <a:schemeClr val="accent1">
                    <a:lumMod val="50000"/>
                  </a:schemeClr>
                </a:solidFill>
              </a:rPr>
              <a:t>Components of job descriptions</a:t>
            </a:r>
            <a:endParaRPr lang="en-US" sz="3600" dirty="0">
              <a:solidFill>
                <a:schemeClr val="accent1">
                  <a:lumMod val="50000"/>
                </a:schemeClr>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Box 3"/>
          <p:cNvSpPr txBox="1">
            <a:spLocks noChangeArrowheads="1"/>
          </p:cNvSpPr>
          <p:nvPr/>
        </p:nvSpPr>
        <p:spPr bwMode="auto">
          <a:xfrm>
            <a:off x="0" y="5867400"/>
            <a:ext cx="9144000" cy="457200"/>
          </a:xfrm>
          <a:prstGeom prst="rect">
            <a:avLst/>
          </a:prstGeom>
          <a:solidFill>
            <a:srgbClr val="10167F"/>
          </a:solidFill>
          <a:ln w="9525">
            <a:noFill/>
            <a:miter lim="800000"/>
            <a:headEnd/>
            <a:tailEnd/>
          </a:ln>
        </p:spPr>
        <p:txBody>
          <a:bodyPr>
            <a:spAutoFit/>
          </a:bodyPr>
          <a:lstStyle/>
          <a:p>
            <a:endParaRPr lang="en-US"/>
          </a:p>
        </p:txBody>
      </p:sp>
      <p:sp>
        <p:nvSpPr>
          <p:cNvPr id="5" name="TextBox 4"/>
          <p:cNvSpPr txBox="1"/>
          <p:nvPr/>
        </p:nvSpPr>
        <p:spPr>
          <a:xfrm>
            <a:off x="0" y="5851525"/>
            <a:ext cx="9144000" cy="92075"/>
          </a:xfrm>
          <a:prstGeom prst="rect">
            <a:avLst/>
          </a:prstGeom>
          <a:solidFill>
            <a:schemeClr val="accent1">
              <a:lumMod val="20000"/>
              <a:lumOff val="80000"/>
            </a:schemeClr>
          </a:solidFill>
        </p:spPr>
        <p:txBody>
          <a:bodyPr>
            <a:spAutoFit/>
          </a:bodyPr>
          <a:lstStyle/>
          <a:p>
            <a:pPr>
              <a:defRPr/>
            </a:pPr>
            <a:endParaRPr lang="en-US" dirty="0"/>
          </a:p>
        </p:txBody>
      </p:sp>
      <p:sp>
        <p:nvSpPr>
          <p:cNvPr id="6" name="TextBox 5"/>
          <p:cNvSpPr txBox="1"/>
          <p:nvPr/>
        </p:nvSpPr>
        <p:spPr>
          <a:xfrm>
            <a:off x="0" y="6324600"/>
            <a:ext cx="9144000" cy="92075"/>
          </a:xfrm>
          <a:prstGeom prst="rect">
            <a:avLst/>
          </a:prstGeom>
          <a:solidFill>
            <a:schemeClr val="accent1">
              <a:lumMod val="40000"/>
              <a:lumOff val="60000"/>
            </a:schemeClr>
          </a:solidFill>
        </p:spPr>
        <p:txBody>
          <a:bodyPr>
            <a:spAutoFit/>
          </a:bodyPr>
          <a:lstStyle/>
          <a:p>
            <a:pPr>
              <a:defRPr/>
            </a:pPr>
            <a:endParaRPr lang="en-US" dirty="0"/>
          </a:p>
        </p:txBody>
      </p:sp>
      <p:pic>
        <p:nvPicPr>
          <p:cNvPr id="1026" name="Picture 2" descr="\\UWWCDATA\Administration\Marketing\logo\UW Logos 8_2010\UWWC Logo _Geographic Identifier\UWWC_4s_ful_hi.jpg"/>
          <p:cNvPicPr>
            <a:picLocks noChangeAspect="1" noChangeArrowheads="1"/>
          </p:cNvPicPr>
          <p:nvPr/>
        </p:nvPicPr>
        <p:blipFill>
          <a:blip r:embed="rId2"/>
          <a:srcRect/>
          <a:stretch>
            <a:fillRect/>
          </a:stretch>
        </p:blipFill>
        <p:spPr bwMode="auto">
          <a:xfrm>
            <a:off x="7391400" y="381000"/>
            <a:ext cx="1163782" cy="800100"/>
          </a:xfrm>
          <a:prstGeom prst="rect">
            <a:avLst/>
          </a:prstGeom>
          <a:noFill/>
        </p:spPr>
      </p:pic>
      <p:sp>
        <p:nvSpPr>
          <p:cNvPr id="7" name="TextBox 6"/>
          <p:cNvSpPr txBox="1"/>
          <p:nvPr/>
        </p:nvSpPr>
        <p:spPr>
          <a:xfrm>
            <a:off x="457200" y="1219200"/>
            <a:ext cx="7772400" cy="4093428"/>
          </a:xfrm>
          <a:prstGeom prst="rect">
            <a:avLst/>
          </a:prstGeom>
          <a:noFill/>
        </p:spPr>
        <p:txBody>
          <a:bodyPr wrap="square" rtlCol="0">
            <a:spAutoFit/>
          </a:bodyPr>
          <a:lstStyle/>
          <a:p>
            <a:r>
              <a:rPr lang="en-US" sz="3200" b="1" dirty="0" smtClean="0">
                <a:solidFill>
                  <a:schemeClr val="accent1">
                    <a:lumMod val="50000"/>
                  </a:schemeClr>
                </a:solidFill>
              </a:rPr>
              <a:t>Narrative description of position</a:t>
            </a:r>
          </a:p>
          <a:p>
            <a:endParaRPr lang="en-US" sz="3200" b="1" dirty="0" smtClean="0">
              <a:solidFill>
                <a:schemeClr val="accent1">
                  <a:lumMod val="50000"/>
                </a:schemeClr>
              </a:solidFill>
            </a:endParaRPr>
          </a:p>
          <a:p>
            <a:r>
              <a:rPr lang="en-US" sz="2800" dirty="0" smtClean="0">
                <a:solidFill>
                  <a:schemeClr val="accent1">
                    <a:lumMod val="50000"/>
                  </a:schemeClr>
                </a:solidFill>
              </a:rPr>
              <a:t>Give an overview of what you need volunteers to do, e.g.:</a:t>
            </a:r>
          </a:p>
          <a:p>
            <a:endParaRPr lang="en-US" sz="2800" dirty="0" smtClean="0">
              <a:solidFill>
                <a:schemeClr val="accent1">
                  <a:lumMod val="50000"/>
                </a:schemeClr>
              </a:solidFill>
            </a:endParaRPr>
          </a:p>
          <a:p>
            <a:r>
              <a:rPr lang="en-US" sz="2800" dirty="0" smtClean="0">
                <a:solidFill>
                  <a:schemeClr val="accent1">
                    <a:lumMod val="50000"/>
                  </a:schemeClr>
                </a:solidFill>
              </a:rPr>
              <a:t>We need volunteers to help socialize the animals at the </a:t>
            </a:r>
            <a:r>
              <a:rPr lang="en-US" sz="2800" dirty="0" err="1" smtClean="0">
                <a:solidFill>
                  <a:schemeClr val="accent1">
                    <a:lumMod val="50000"/>
                  </a:schemeClr>
                </a:solidFill>
              </a:rPr>
              <a:t>Anytown</a:t>
            </a:r>
            <a:r>
              <a:rPr lang="en-US" sz="2800" dirty="0" smtClean="0">
                <a:solidFill>
                  <a:schemeClr val="accent1">
                    <a:lumMod val="50000"/>
                  </a:schemeClr>
                </a:solidFill>
              </a:rPr>
              <a:t> Animal Shelter. Volunteers will play with, pet and groom the animals who are waiting for adoption. </a:t>
            </a:r>
          </a:p>
        </p:txBody>
      </p:sp>
      <p:sp>
        <p:nvSpPr>
          <p:cNvPr id="9" name="TextBox 8"/>
          <p:cNvSpPr txBox="1"/>
          <p:nvPr/>
        </p:nvSpPr>
        <p:spPr>
          <a:xfrm>
            <a:off x="304800" y="457200"/>
            <a:ext cx="6553200" cy="646331"/>
          </a:xfrm>
          <a:prstGeom prst="rect">
            <a:avLst/>
          </a:prstGeom>
          <a:noFill/>
        </p:spPr>
        <p:txBody>
          <a:bodyPr wrap="square" rtlCol="0">
            <a:spAutoFit/>
          </a:bodyPr>
          <a:lstStyle/>
          <a:p>
            <a:r>
              <a:rPr lang="en-US" sz="3600" dirty="0" smtClean="0">
                <a:solidFill>
                  <a:schemeClr val="accent1">
                    <a:lumMod val="50000"/>
                  </a:schemeClr>
                </a:solidFill>
              </a:rPr>
              <a:t>Components of job descriptions</a:t>
            </a:r>
            <a:endParaRPr lang="en-US" sz="3600" dirty="0">
              <a:solidFill>
                <a:schemeClr val="accent1">
                  <a:lumMod val="50000"/>
                </a:schemeClr>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Box 3"/>
          <p:cNvSpPr txBox="1">
            <a:spLocks noChangeArrowheads="1"/>
          </p:cNvSpPr>
          <p:nvPr/>
        </p:nvSpPr>
        <p:spPr bwMode="auto">
          <a:xfrm>
            <a:off x="0" y="5867400"/>
            <a:ext cx="9144000" cy="457200"/>
          </a:xfrm>
          <a:prstGeom prst="rect">
            <a:avLst/>
          </a:prstGeom>
          <a:solidFill>
            <a:srgbClr val="10167F"/>
          </a:solidFill>
          <a:ln w="9525">
            <a:noFill/>
            <a:miter lim="800000"/>
            <a:headEnd/>
            <a:tailEnd/>
          </a:ln>
        </p:spPr>
        <p:txBody>
          <a:bodyPr>
            <a:spAutoFit/>
          </a:bodyPr>
          <a:lstStyle/>
          <a:p>
            <a:endParaRPr lang="en-US"/>
          </a:p>
        </p:txBody>
      </p:sp>
      <p:sp>
        <p:nvSpPr>
          <p:cNvPr id="5" name="TextBox 4"/>
          <p:cNvSpPr txBox="1"/>
          <p:nvPr/>
        </p:nvSpPr>
        <p:spPr>
          <a:xfrm>
            <a:off x="0" y="5851525"/>
            <a:ext cx="9144000" cy="92075"/>
          </a:xfrm>
          <a:prstGeom prst="rect">
            <a:avLst/>
          </a:prstGeom>
          <a:solidFill>
            <a:schemeClr val="accent1">
              <a:lumMod val="20000"/>
              <a:lumOff val="80000"/>
            </a:schemeClr>
          </a:solidFill>
        </p:spPr>
        <p:txBody>
          <a:bodyPr>
            <a:spAutoFit/>
          </a:bodyPr>
          <a:lstStyle/>
          <a:p>
            <a:pPr>
              <a:defRPr/>
            </a:pPr>
            <a:endParaRPr lang="en-US" dirty="0"/>
          </a:p>
        </p:txBody>
      </p:sp>
      <p:sp>
        <p:nvSpPr>
          <p:cNvPr id="6" name="TextBox 5"/>
          <p:cNvSpPr txBox="1"/>
          <p:nvPr/>
        </p:nvSpPr>
        <p:spPr>
          <a:xfrm>
            <a:off x="0" y="6324600"/>
            <a:ext cx="9144000" cy="92075"/>
          </a:xfrm>
          <a:prstGeom prst="rect">
            <a:avLst/>
          </a:prstGeom>
          <a:solidFill>
            <a:schemeClr val="accent1">
              <a:lumMod val="40000"/>
              <a:lumOff val="60000"/>
            </a:schemeClr>
          </a:solidFill>
        </p:spPr>
        <p:txBody>
          <a:bodyPr>
            <a:spAutoFit/>
          </a:bodyPr>
          <a:lstStyle/>
          <a:p>
            <a:pPr>
              <a:defRPr/>
            </a:pPr>
            <a:endParaRPr lang="en-US" dirty="0"/>
          </a:p>
        </p:txBody>
      </p:sp>
      <p:pic>
        <p:nvPicPr>
          <p:cNvPr id="1026" name="Picture 2" descr="\\UWWCDATA\Administration\Marketing\logo\UW Logos 8_2010\UWWC Logo _Geographic Identifier\UWWC_4s_ful_hi.jpg"/>
          <p:cNvPicPr>
            <a:picLocks noChangeAspect="1" noChangeArrowheads="1"/>
          </p:cNvPicPr>
          <p:nvPr/>
        </p:nvPicPr>
        <p:blipFill>
          <a:blip r:embed="rId2"/>
          <a:srcRect/>
          <a:stretch>
            <a:fillRect/>
          </a:stretch>
        </p:blipFill>
        <p:spPr bwMode="auto">
          <a:xfrm>
            <a:off x="7391400" y="381000"/>
            <a:ext cx="1163782" cy="800100"/>
          </a:xfrm>
          <a:prstGeom prst="rect">
            <a:avLst/>
          </a:prstGeom>
          <a:noFill/>
        </p:spPr>
      </p:pic>
      <p:sp>
        <p:nvSpPr>
          <p:cNvPr id="7" name="TextBox 6"/>
          <p:cNvSpPr txBox="1"/>
          <p:nvPr/>
        </p:nvSpPr>
        <p:spPr>
          <a:xfrm>
            <a:off x="457200" y="1219200"/>
            <a:ext cx="8153400" cy="4524315"/>
          </a:xfrm>
          <a:prstGeom prst="rect">
            <a:avLst/>
          </a:prstGeom>
          <a:noFill/>
        </p:spPr>
        <p:txBody>
          <a:bodyPr wrap="square" rtlCol="0">
            <a:spAutoFit/>
          </a:bodyPr>
          <a:lstStyle/>
          <a:p>
            <a:r>
              <a:rPr lang="en-US" sz="3200" b="1" dirty="0" smtClean="0">
                <a:solidFill>
                  <a:schemeClr val="accent1">
                    <a:lumMod val="50000"/>
                  </a:schemeClr>
                </a:solidFill>
              </a:rPr>
              <a:t>Narrative description of your organization</a:t>
            </a:r>
          </a:p>
          <a:p>
            <a:endParaRPr lang="en-US" sz="3200" b="1" dirty="0" smtClean="0">
              <a:solidFill>
                <a:schemeClr val="accent1">
                  <a:lumMod val="50000"/>
                </a:schemeClr>
              </a:solidFill>
            </a:endParaRPr>
          </a:p>
          <a:p>
            <a:r>
              <a:rPr lang="en-US" sz="2800" dirty="0" smtClean="0">
                <a:solidFill>
                  <a:schemeClr val="accent1">
                    <a:lumMod val="50000"/>
                  </a:schemeClr>
                </a:solidFill>
              </a:rPr>
              <a:t>Give a brief intro into your organization and mission</a:t>
            </a:r>
          </a:p>
          <a:p>
            <a:endParaRPr lang="en-US" sz="2800" dirty="0" smtClean="0">
              <a:solidFill>
                <a:schemeClr val="accent1">
                  <a:lumMod val="50000"/>
                </a:schemeClr>
              </a:solidFill>
            </a:endParaRPr>
          </a:p>
          <a:p>
            <a:r>
              <a:rPr lang="en-US" sz="2800" dirty="0" smtClean="0">
                <a:solidFill>
                  <a:schemeClr val="accent1">
                    <a:lumMod val="50000"/>
                  </a:schemeClr>
                </a:solidFill>
              </a:rPr>
              <a:t>If your mission statement is clear and conversational, you can use it here. </a:t>
            </a:r>
          </a:p>
          <a:p>
            <a:endParaRPr lang="en-US" sz="2800" dirty="0" smtClean="0">
              <a:solidFill>
                <a:schemeClr val="accent1">
                  <a:lumMod val="50000"/>
                </a:schemeClr>
              </a:solidFill>
            </a:endParaRPr>
          </a:p>
          <a:p>
            <a:r>
              <a:rPr lang="en-US" sz="2800" dirty="0" smtClean="0">
                <a:solidFill>
                  <a:schemeClr val="accent1">
                    <a:lumMod val="50000"/>
                  </a:schemeClr>
                </a:solidFill>
              </a:rPr>
              <a:t>If your mission statement sounds more formal or too detailed, paraphrase in a way that a casual reader can understand.</a:t>
            </a:r>
          </a:p>
        </p:txBody>
      </p:sp>
      <p:sp>
        <p:nvSpPr>
          <p:cNvPr id="9" name="TextBox 8"/>
          <p:cNvSpPr txBox="1"/>
          <p:nvPr/>
        </p:nvSpPr>
        <p:spPr>
          <a:xfrm>
            <a:off x="304800" y="457200"/>
            <a:ext cx="6553200" cy="646331"/>
          </a:xfrm>
          <a:prstGeom prst="rect">
            <a:avLst/>
          </a:prstGeom>
          <a:noFill/>
        </p:spPr>
        <p:txBody>
          <a:bodyPr wrap="square" rtlCol="0">
            <a:spAutoFit/>
          </a:bodyPr>
          <a:lstStyle/>
          <a:p>
            <a:r>
              <a:rPr lang="en-US" sz="3600" dirty="0" smtClean="0">
                <a:solidFill>
                  <a:schemeClr val="accent1">
                    <a:lumMod val="50000"/>
                  </a:schemeClr>
                </a:solidFill>
              </a:rPr>
              <a:t>Components of job descriptions</a:t>
            </a:r>
            <a:endParaRPr lang="en-US" sz="3600" dirty="0">
              <a:solidFill>
                <a:schemeClr val="accent1">
                  <a:lumMod val="50000"/>
                </a:schemeClr>
              </a:solidFill>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Presentation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Presentation2</Template>
  <TotalTime>8344</TotalTime>
  <Words>1044</Words>
  <Application>Microsoft Office PowerPoint</Application>
  <PresentationFormat>On-screen Show (4:3)</PresentationFormat>
  <Paragraphs>164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Presentation2</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Volunteer</dc:creator>
  <cp:lastModifiedBy>Volunteer</cp:lastModifiedBy>
  <cp:revision>18</cp:revision>
  <dcterms:created xsi:type="dcterms:W3CDTF">2012-08-08T01:32:56Z</dcterms:created>
  <dcterms:modified xsi:type="dcterms:W3CDTF">2012-08-13T20:37:50Z</dcterms:modified>
</cp:coreProperties>
</file>