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16"/>
  </p:notesMasterIdLst>
  <p:handoutMasterIdLst>
    <p:handoutMasterId r:id="rId17"/>
  </p:handoutMasterIdLst>
  <p:sldIdLst>
    <p:sldId id="258" r:id="rId5"/>
    <p:sldId id="277" r:id="rId6"/>
    <p:sldId id="296" r:id="rId7"/>
    <p:sldId id="298" r:id="rId8"/>
    <p:sldId id="299" r:id="rId9"/>
    <p:sldId id="300" r:id="rId10"/>
    <p:sldId id="297" r:id="rId11"/>
    <p:sldId id="302" r:id="rId12"/>
    <p:sldId id="301" r:id="rId13"/>
    <p:sldId id="279" r:id="rId14"/>
    <p:sldId id="259" r:id="rId15"/>
  </p:sldIdLst>
  <p:sldSz cx="9144000" cy="6858000" type="screen4x3"/>
  <p:notesSz cx="7010400" cy="9296400"/>
  <p:custDataLst>
    <p:tags r:id="rId18"/>
  </p:custDataLst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BA6ED"/>
    <a:srgbClr val="847D73"/>
    <a:srgbClr val="A6BB19"/>
    <a:srgbClr val="49443E"/>
    <a:srgbClr val="D6DD4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gs" Target="tags/tag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9B9242-0D06-4A1E-8204-81982F4F2F26}" type="datetimeFigureOut">
              <a:rPr lang="en-US" smtClean="0"/>
              <a:t>5/10/2012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E5F529-9699-47AC-8223-C7945F262F6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A1069AAE-AC78-4DD5-87E8-52F60F4AC329}" type="datetimeFigureOut">
              <a:rPr lang="en-US"/>
              <a:pPr>
                <a:defRPr/>
              </a:pPr>
              <a:t>5/4/2012</a:t>
            </a:fld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D6D2A2FE-96AE-40B1-BA22-E91443524D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title_dot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252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3" descr="title_dot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329113"/>
            <a:ext cx="9144000" cy="252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4" name="Title Placeholder 1"/>
          <p:cNvSpPr>
            <a:spLocks noGrp="1"/>
          </p:cNvSpPr>
          <p:nvPr>
            <p:ph type="ctrTitle"/>
          </p:nvPr>
        </p:nvSpPr>
        <p:spPr>
          <a:xfrm>
            <a:off x="685800" y="2552700"/>
            <a:ext cx="7772400" cy="1047750"/>
          </a:xfrm>
          <a:noFill/>
        </p:spPr>
        <p:txBody>
          <a:bodyPr/>
          <a:lstStyle>
            <a:lvl1pPr>
              <a:defRPr smtClean="0">
                <a:solidFill>
                  <a:schemeClr val="tx1"/>
                </a:solidFill>
                <a:latin typeface="Georgia" pitchFamily="18" charset="0"/>
              </a:defRPr>
            </a:lvl1pPr>
          </a:lstStyle>
          <a:p>
            <a:r>
              <a:rPr lang="en-US" smtClean="0"/>
              <a:t>Click to edit Master title style</a:t>
            </a:r>
          </a:p>
        </p:txBody>
      </p:sp>
      <p:sp>
        <p:nvSpPr>
          <p:cNvPr id="15365" name="Text Placeholder 2"/>
          <p:cNvSpPr>
            <a:spLocks noGrp="1"/>
          </p:cNvSpPr>
          <p:nvPr>
            <p:ph type="subTitle" idx="1"/>
          </p:nvPr>
        </p:nvSpPr>
        <p:spPr>
          <a:xfrm>
            <a:off x="685800" y="3733800"/>
            <a:ext cx="7086600" cy="520700"/>
          </a:xfrm>
        </p:spPr>
        <p:txBody>
          <a:bodyPr/>
          <a:lstStyle>
            <a:lvl1pPr marL="0" indent="0">
              <a:buFont typeface="Arial" charset="0"/>
              <a:buNone/>
              <a:defRPr smtClean="0">
                <a:solidFill>
                  <a:schemeClr val="bg2"/>
                </a:solidFill>
                <a:latin typeface="Georgia" pitchFamily="18" charset="0"/>
              </a:defRPr>
            </a:lvl1pPr>
          </a:lstStyle>
          <a:p>
            <a:r>
              <a:rPr lang="en-US" smtClean="0"/>
              <a:t>Click to edit Master subtitle style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34200" y="2519363"/>
            <a:ext cx="2133600" cy="223837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A442015-8FD9-4843-B0E5-FC78D30F6007}" type="datetime1">
              <a:rPr lang="en-US" smtClean="0"/>
              <a:pPr>
                <a:defRPr/>
              </a:pPr>
              <a:t>5/4/2012</a:t>
            </a:fld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382000" y="4038600"/>
            <a:ext cx="685800" cy="2984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6494273-99D3-44BB-B4E9-C0857CB83A1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55650"/>
            <a:ext cx="3008313" cy="679449"/>
          </a:xfrm>
        </p:spPr>
        <p:txBody>
          <a:bodyPr/>
          <a:lstStyle>
            <a:lvl1pPr algn="l">
              <a:defRPr sz="2000" b="1">
                <a:latin typeface="Clarendon LT Light" pitchFamily="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755650"/>
            <a:ext cx="5111750" cy="5370513"/>
          </a:xfrm>
        </p:spPr>
        <p:txBody>
          <a:bodyPr/>
          <a:lstStyle>
            <a:lvl1pPr>
              <a:defRPr sz="3200">
                <a:latin typeface="Gotham Book" pitchFamily="50" charset="0"/>
              </a:defRPr>
            </a:lvl1pPr>
            <a:lvl2pPr>
              <a:defRPr sz="2800">
                <a:latin typeface="Gotham Book" pitchFamily="50" charset="0"/>
              </a:defRPr>
            </a:lvl2pPr>
            <a:lvl3pPr>
              <a:defRPr sz="2400">
                <a:latin typeface="Gotham Book" pitchFamily="50" charset="0"/>
              </a:defRPr>
            </a:lvl3pPr>
            <a:lvl4pPr>
              <a:defRPr sz="2000">
                <a:latin typeface="Gotham Book" pitchFamily="50" charset="0"/>
              </a:defRPr>
            </a:lvl4pPr>
            <a:lvl5pPr>
              <a:defRPr sz="2000">
                <a:latin typeface="Gotham Book" pitchFamily="50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Gotham Book" pitchFamily="50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284E89A-8719-4D01-9DA6-5C9FF59680C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>
                <a:latin typeface="Clarendon LT Light" pitchFamily="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larendon LT Light" pitchFamily="2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900" dirty="0" smtClean="0">
                <a:latin typeface="Gotham Book" pitchFamily="50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900" smtClean="0">
                <a:latin typeface="Gotham Book" pitchFamily="50" charset="0"/>
              </a:defRPr>
            </a:lvl1pPr>
          </a:lstStyle>
          <a:p>
            <a:pPr>
              <a:defRPr/>
            </a:pPr>
            <a:fld id="{52CE46AA-A84B-4178-AB55-011F8CCC170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 b="1">
                <a:latin typeface="Clarendon LT Light" pitchFamily="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/>
          <a:lstStyle>
            <a:lvl1pPr>
              <a:defRPr>
                <a:latin typeface="Gotham Book" pitchFamily="50" charset="0"/>
              </a:defRPr>
            </a:lvl1pPr>
            <a:lvl2pPr>
              <a:defRPr>
                <a:latin typeface="Gotham Book" pitchFamily="50" charset="0"/>
              </a:defRPr>
            </a:lvl2pPr>
            <a:lvl3pPr>
              <a:defRPr>
                <a:latin typeface="Gotham Book" pitchFamily="50" charset="0"/>
              </a:defRPr>
            </a:lvl3pPr>
            <a:lvl4pPr>
              <a:defRPr>
                <a:latin typeface="Gotham Book" pitchFamily="50" charset="0"/>
              </a:defRPr>
            </a:lvl4pPr>
            <a:lvl5pPr>
              <a:defRPr>
                <a:latin typeface="Gotham Book" pitchFamily="50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654DA0E-D059-4613-943B-8081C22DEDD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CC9E8B-444E-4516-B620-2C2F0E2D0A20}" type="datetime1">
              <a:rPr lang="en-US" smtClean="0"/>
              <a:pPr>
                <a:defRPr/>
              </a:pPr>
              <a:t>5/4/2012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9FC1BC-E97B-4C7E-97EF-EB2A6D155FF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B66843-A2B9-402D-A266-F3B3D44F0D98}" type="datetime1">
              <a:rPr lang="en-US" smtClean="0"/>
              <a:pPr>
                <a:defRPr/>
              </a:pPr>
              <a:t>5/4/2012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6B3D7E-2963-4208-8888-C39DB2AA082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7A0842-4360-42B6-BA7C-1B75A475C2E1}" type="datetime1">
              <a:rPr lang="en-US" smtClean="0"/>
              <a:pPr>
                <a:defRPr/>
              </a:pPr>
              <a:t>5/4/2012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F161EF-A4CE-49B6-947D-6680B9337E7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5E4881-8717-4186-9AEF-EC97721FE989}" type="datetime1">
              <a:rPr lang="en-US" smtClean="0"/>
              <a:pPr>
                <a:defRPr/>
              </a:pPr>
              <a:t>5/4/2012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2C79CF-CCF5-4F72-8FEB-BF6923F9C5E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495B31-295A-4584-8BE2-CDCB798CA9EE}" type="datetime1">
              <a:rPr lang="en-US" smtClean="0"/>
              <a:pPr>
                <a:defRPr/>
              </a:pPr>
              <a:t>5/4/2012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9E2AE-8894-49B5-975F-C52BC3BD150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13490A-69E2-4994-81A2-B5FC9292B19C}" type="datetime1">
              <a:rPr lang="en-US" smtClean="0"/>
              <a:pPr>
                <a:defRPr/>
              </a:pPr>
              <a:t>5/4/2012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5D9C10-B3BE-41F8-A7E1-36988F56A03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900" dirty="0" smtClean="0">
                <a:latin typeface="Gotham Book" pitchFamily="50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900" smtClean="0">
                <a:latin typeface="Gotham Book" pitchFamily="50" charset="0"/>
              </a:defRPr>
            </a:lvl1pPr>
          </a:lstStyle>
          <a:p>
            <a:pPr>
              <a:defRPr/>
            </a:pPr>
            <a:fld id="{67E7339C-9041-4842-99E6-BCB180A6829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442015-8FD9-4843-B0E5-FC78D30F6007}" type="datetime1">
              <a:rPr lang="en-US" smtClean="0"/>
              <a:pPr>
                <a:defRPr/>
              </a:pPr>
              <a:t>5/4/2012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494273-99D3-44BB-B4E9-C0857CB83A1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" descr="text_dots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0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11" descr="text_dots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6334125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685800" y="685800"/>
            <a:ext cx="7772400" cy="762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85800" y="1600200"/>
            <a:ext cx="7772400" cy="443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34200" y="531813"/>
            <a:ext cx="2133600" cy="2238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900" smtClean="0">
                <a:solidFill>
                  <a:srgbClr val="898989"/>
                </a:solidFill>
                <a:latin typeface="Arial" charset="0"/>
              </a:defRPr>
            </a:lvl1pPr>
          </a:lstStyle>
          <a:p>
            <a:pPr>
              <a:defRPr/>
            </a:pPr>
            <a:fld id="{9A442015-8FD9-4843-B0E5-FC78D30F6007}" type="datetime1">
              <a:rPr lang="en-US" smtClean="0"/>
              <a:pPr>
                <a:defRPr/>
              </a:pPr>
              <a:t>5/4/2012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035675"/>
            <a:ext cx="7239000" cy="2984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900" smtClean="0">
                <a:solidFill>
                  <a:schemeClr val="bg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0" y="6035675"/>
            <a:ext cx="685800" cy="2984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b="1" smtClean="0">
                <a:solidFill>
                  <a:schemeClr val="tx2"/>
                </a:solidFill>
                <a:latin typeface="Arial" charset="0"/>
              </a:defRPr>
            </a:lvl1pPr>
          </a:lstStyle>
          <a:p>
            <a:pPr>
              <a:defRPr/>
            </a:pPr>
            <a:fld id="{26494273-99D3-44BB-B4E9-C0857CB83A1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72" r:id="rId9"/>
    <p:sldLayoutId id="2147483669" r:id="rId10"/>
    <p:sldLayoutId id="2147483670" r:id="rId11"/>
    <p:sldLayoutId id="2147483671" r:id="rId12"/>
  </p:sldLayoutIdLst>
  <p:hf hdr="0" ftr="0" dt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200" kern="1200">
          <a:solidFill>
            <a:schemeClr val="tx2"/>
          </a:solidFill>
          <a:latin typeface="Georgia"/>
          <a:ea typeface="ＭＳ Ｐゴシック" pitchFamily="-65" charset="-128"/>
          <a:cs typeface="Georgia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200">
          <a:solidFill>
            <a:schemeClr val="tx2"/>
          </a:solidFill>
          <a:latin typeface="Georgia" pitchFamily="18" charset="0"/>
          <a:ea typeface="ＭＳ Ｐゴシック" pitchFamily="-65" charset="-128"/>
          <a:cs typeface="Georgia" pitchFamily="18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200">
          <a:solidFill>
            <a:schemeClr val="tx2"/>
          </a:solidFill>
          <a:latin typeface="Georgia" pitchFamily="18" charset="0"/>
          <a:ea typeface="ＭＳ Ｐゴシック" pitchFamily="-65" charset="-128"/>
          <a:cs typeface="Georgia" pitchFamily="18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200">
          <a:solidFill>
            <a:schemeClr val="tx2"/>
          </a:solidFill>
          <a:latin typeface="Georgia" pitchFamily="18" charset="0"/>
          <a:ea typeface="ＭＳ Ｐゴシック" pitchFamily="-65" charset="-128"/>
          <a:cs typeface="Georgia" pitchFamily="18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200">
          <a:solidFill>
            <a:schemeClr val="tx2"/>
          </a:solidFill>
          <a:latin typeface="Georgia" pitchFamily="18" charset="0"/>
          <a:ea typeface="ＭＳ Ｐゴシック" pitchFamily="-65" charset="-128"/>
          <a:cs typeface="Georgia" pitchFamily="18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2200">
          <a:solidFill>
            <a:schemeClr val="tx2"/>
          </a:solidFill>
          <a:latin typeface="Georgia" pitchFamily="18" charset="0"/>
          <a:ea typeface="ＭＳ Ｐゴシック" pitchFamily="-65" charset="-128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2200">
          <a:solidFill>
            <a:schemeClr val="tx2"/>
          </a:solidFill>
          <a:latin typeface="Georgia" pitchFamily="18" charset="0"/>
          <a:ea typeface="ＭＳ Ｐゴシック" pitchFamily="-65" charset="-128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2200">
          <a:solidFill>
            <a:schemeClr val="tx2"/>
          </a:solidFill>
          <a:latin typeface="Georgia" pitchFamily="18" charset="0"/>
          <a:ea typeface="ＭＳ Ｐゴシック" pitchFamily="-65" charset="-128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2200">
          <a:solidFill>
            <a:schemeClr val="tx2"/>
          </a:solidFill>
          <a:latin typeface="Georgia" pitchFamily="18" charset="0"/>
          <a:ea typeface="ＭＳ Ｐゴシック" pitchFamily="-65" charset="-128"/>
        </a:defRPr>
      </a:lvl9pPr>
    </p:titleStyle>
    <p:bodyStyle>
      <a:lvl1pPr marL="223838" indent="-223838" algn="l" defTabSz="457200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ern="1200">
          <a:solidFill>
            <a:schemeClr val="tx1"/>
          </a:solidFill>
          <a:latin typeface="Georgia"/>
          <a:ea typeface="ＭＳ Ｐゴシック" pitchFamily="-65" charset="-128"/>
          <a:cs typeface="Georgia"/>
        </a:defRPr>
      </a:lvl1pPr>
      <a:lvl2pPr marL="692150" indent="-234950" algn="l" defTabSz="457200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ern="1200">
          <a:solidFill>
            <a:schemeClr val="tx1"/>
          </a:solidFill>
          <a:latin typeface="Georgia"/>
          <a:ea typeface="ＭＳ Ｐゴシック" pitchFamily="-65" charset="-128"/>
          <a:cs typeface="Georgia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ern="1200">
          <a:solidFill>
            <a:schemeClr val="tx1"/>
          </a:solidFill>
          <a:latin typeface="Georgia"/>
          <a:ea typeface="ＭＳ Ｐゴシック" pitchFamily="-65" charset="-128"/>
          <a:cs typeface="Georgia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Georgia"/>
          <a:ea typeface="ＭＳ Ｐゴシック" pitchFamily="-65" charset="-128"/>
          <a:cs typeface="Georgia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Georgia"/>
          <a:ea typeface="ＭＳ Ｐゴシック" pitchFamily="-65" charset="-128"/>
          <a:cs typeface="Georgi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5" descr="first_pag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7E7339C-9041-4842-99E6-BCB180A6829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Wrap Up and Next Steps</a:t>
            </a:r>
          </a:p>
        </p:txBody>
      </p:sp>
      <p:sp>
        <p:nvSpPr>
          <p:cNvPr id="34818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Now that you have completed this session, what are your goals for making your program stronger?</a:t>
            </a:r>
          </a:p>
          <a:p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Write down one to three additional steps for improving supervision, and then share these with you neighbor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6B3D7E-2963-4208-8888-C39DB2AA082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5" name="Picture 5" descr="first_pag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7E7339C-9041-4842-99E6-BCB180A6829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Dealing With Difficult Volunteers </a:t>
            </a:r>
          </a:p>
        </p:txBody>
      </p:sp>
      <p:sp>
        <p:nvSpPr>
          <p:cNvPr id="32770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Sometimes volunteers behave inappropriately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Although confronting volunteers can be difficult, it is necessary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For the good of your program, problems must be addressed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6B3D7E-2963-4208-8888-C39DB2AA082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Dealing with Difficult Volunteers</a:t>
            </a:r>
          </a:p>
        </p:txBody>
      </p:sp>
      <p:sp>
        <p:nvSpPr>
          <p:cNvPr id="33794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Types of difficult volunteers</a:t>
            </a:r>
            <a:endParaRPr lang="en-US" dirty="0" smtClean="0">
              <a:solidFill>
                <a:schemeClr val="tx1">
                  <a:lumMod val="50000"/>
                </a:schemeClr>
              </a:solidFill>
            </a:endParaRPr>
          </a:p>
          <a:p>
            <a:pPr lvl="1">
              <a:lnSpc>
                <a:spcPct val="150000"/>
              </a:lnSpc>
            </a:pP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Under-performing volunteers </a:t>
            </a:r>
          </a:p>
          <a:p>
            <a:pPr lvl="1">
              <a:lnSpc>
                <a:spcPct val="150000"/>
              </a:lnSpc>
            </a:pP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Over-reaching volunteers</a:t>
            </a:r>
          </a:p>
          <a:p>
            <a:pPr lvl="1">
              <a:lnSpc>
                <a:spcPct val="150000"/>
              </a:lnSpc>
            </a:pP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Disruptive volunteers</a:t>
            </a:r>
          </a:p>
          <a:p>
            <a:pPr lvl="1">
              <a:lnSpc>
                <a:spcPct val="150000"/>
              </a:lnSpc>
            </a:pP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Misconduct by volunteers</a:t>
            </a:r>
            <a:endParaRPr lang="en-US" dirty="0" smtClean="0">
              <a:solidFill>
                <a:schemeClr val="tx1">
                  <a:lumMod val="50000"/>
                </a:schemeClr>
              </a:solidFill>
            </a:endParaRPr>
          </a:p>
          <a:p>
            <a:pPr lvl="1"/>
            <a:endParaRPr lang="en-US" dirty="0" smtClean="0">
              <a:solidFill>
                <a:srgbClr val="000000"/>
              </a:solidFill>
            </a:endParaRPr>
          </a:p>
          <a:p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6B3D7E-2963-4208-8888-C39DB2AA082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Dealing with Difficult Volunteers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Under-performing volunteers</a:t>
            </a:r>
          </a:p>
          <a:p>
            <a:pPr lvl="1"/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Are the goals or responsibilities for this volunteer included in their work plan or job description?</a:t>
            </a:r>
          </a:p>
          <a:p>
            <a:pPr lvl="1"/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Does your volunteer policy provide for volunteer performance reviews?</a:t>
            </a:r>
          </a:p>
          <a:p>
            <a:pPr lvl="1"/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Does this volunteer need more training, or a reassignment?</a:t>
            </a:r>
          </a:p>
          <a:p>
            <a:pPr lvl="1"/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How will the volunteers performance affect your organization or project?</a:t>
            </a:r>
            <a:endParaRPr lang="en-US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6B3D7E-2963-4208-8888-C39DB2AA082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Dealing with Difficult Volunteers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Over-reaching volunteers</a:t>
            </a:r>
          </a:p>
          <a:p>
            <a:pPr lvl="1"/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Is the scope of volunteer’s duties or authority  outlined in job description or policies?</a:t>
            </a:r>
          </a:p>
          <a:p>
            <a:pPr lvl="1"/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Do policies specify what volunteers are </a:t>
            </a:r>
            <a:r>
              <a:rPr lang="en-US" i="1" dirty="0" smtClean="0">
                <a:solidFill>
                  <a:schemeClr val="tx1">
                    <a:lumMod val="50000"/>
                  </a:schemeClr>
                </a:solidFill>
              </a:rPr>
              <a:t>not</a:t>
            </a: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 allowed to do?</a:t>
            </a:r>
          </a:p>
          <a:p>
            <a:pPr lvl="1"/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Could this volunteer be given more authority or autonomy in another, more appropriate role?</a:t>
            </a:r>
            <a:endParaRPr lang="en-US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6B3D7E-2963-4208-8888-C39DB2AA082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Dealing with Difficult Volunteers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Disruptive volunteers</a:t>
            </a:r>
          </a:p>
          <a:p>
            <a:pPr lvl="1"/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What about this volunteer’s behavior is disruptive?</a:t>
            </a:r>
          </a:p>
          <a:p>
            <a:pPr lvl="1"/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Could this be resolved with a conversation or reassignment?</a:t>
            </a:r>
          </a:p>
          <a:p>
            <a:pPr lvl="1"/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Is this a major issue or a minor irritation?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6B3D7E-2963-4208-8888-C39DB2AA082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Dealing with Difficult Volunteers</a:t>
            </a:r>
          </a:p>
        </p:txBody>
      </p:sp>
      <p:sp>
        <p:nvSpPr>
          <p:cNvPr id="33794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Misconduct by volunteers</a:t>
            </a:r>
          </a:p>
          <a:p>
            <a:pPr lvl="1"/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This should be outlined clearly in volunteer policies and procedures</a:t>
            </a:r>
            <a:endParaRPr lang="en-US" dirty="0" smtClean="0">
              <a:solidFill>
                <a:schemeClr val="tx1">
                  <a:lumMod val="50000"/>
                </a:schemeClr>
              </a:solidFill>
            </a:endParaRPr>
          </a:p>
          <a:p>
            <a:pPr lvl="1"/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Include a list of behaviors that will not be tolerated and the  resulting disciplinary process(</a:t>
            </a:r>
            <a:r>
              <a:rPr lang="en-US" dirty="0" err="1" smtClean="0">
                <a:solidFill>
                  <a:schemeClr val="tx1">
                    <a:lumMod val="50000"/>
                  </a:schemeClr>
                </a:solidFill>
              </a:rPr>
              <a:t>es</a:t>
            </a: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)</a:t>
            </a:r>
          </a:p>
          <a:p>
            <a:pPr lvl="1"/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This information should be reviewed during orientations</a:t>
            </a:r>
          </a:p>
          <a:p>
            <a:pPr lvl="1"/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Depending on the severity, may warrant immediate dismissal</a:t>
            </a:r>
            <a:endParaRPr lang="en-US" dirty="0" smtClean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6B3D7E-2963-4208-8888-C39DB2AA082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Dealing with Difficult Volunteers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Some strategies for having the conversation</a:t>
            </a:r>
          </a:p>
          <a:p>
            <a:pPr lvl="1"/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When possible, point to written policies and job descriptions</a:t>
            </a:r>
          </a:p>
          <a:p>
            <a:pPr lvl="1"/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Avoid having the conversation when either party is emotional or angry</a:t>
            </a:r>
          </a:p>
          <a:p>
            <a:pPr lvl="1"/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Use a “feedback sandwich”- start and end with a positive feedback, suggest improvements in the middle of the conversation</a:t>
            </a:r>
          </a:p>
          <a:p>
            <a:pPr lvl="1"/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If the volunteer is staying with your organization, have concrete steps to correct problems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6B3D7E-2963-4208-8888-C39DB2AA082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Dealing with Difficult Volunteers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Discussion:</a:t>
            </a:r>
          </a:p>
          <a:p>
            <a:pPr lvl="1"/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What problems have you encountered, and how did you deal with them?</a:t>
            </a:r>
          </a:p>
          <a:p>
            <a:pPr lvl="1"/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Do you have any concerns about current volunteers?</a:t>
            </a:r>
            <a:endParaRPr lang="en-US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6B3D7E-2963-4208-8888-C39DB2AA082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HandsOn">
  <a:themeElements>
    <a:clrScheme name="HandsOn 4">
      <a:dk1>
        <a:srgbClr val="49443E"/>
      </a:dk1>
      <a:lt1>
        <a:srgbClr val="FFFFFF"/>
      </a:lt1>
      <a:dk2>
        <a:srgbClr val="3BA6ED"/>
      </a:dk2>
      <a:lt2>
        <a:srgbClr val="847D73"/>
      </a:lt2>
      <a:accent1>
        <a:srgbClr val="49443E"/>
      </a:accent1>
      <a:accent2>
        <a:srgbClr val="D6DD43"/>
      </a:accent2>
      <a:accent3>
        <a:srgbClr val="FFFFFF"/>
      </a:accent3>
      <a:accent4>
        <a:srgbClr val="3D3934"/>
      </a:accent4>
      <a:accent5>
        <a:srgbClr val="B1B0AF"/>
      </a:accent5>
      <a:accent6>
        <a:srgbClr val="C2C83C"/>
      </a:accent6>
      <a:hlink>
        <a:srgbClr val="A6BB19"/>
      </a:hlink>
      <a:folHlink>
        <a:srgbClr val="3BA6ED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HandsOn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andsOn 2">
        <a:dk1>
          <a:srgbClr val="000000"/>
        </a:dk1>
        <a:lt1>
          <a:srgbClr val="FFFFFF"/>
        </a:lt1>
        <a:dk2>
          <a:srgbClr val="3BA6E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andsOn 3">
        <a:dk1>
          <a:srgbClr val="49443E"/>
        </a:dk1>
        <a:lt1>
          <a:srgbClr val="FFFFFF"/>
        </a:lt1>
        <a:dk2>
          <a:srgbClr val="3BA6E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3D3934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andsOn 4">
        <a:dk1>
          <a:srgbClr val="49443E"/>
        </a:dk1>
        <a:lt1>
          <a:srgbClr val="FFFFFF"/>
        </a:lt1>
        <a:dk2>
          <a:srgbClr val="3BA6ED"/>
        </a:dk2>
        <a:lt2>
          <a:srgbClr val="847D73"/>
        </a:lt2>
        <a:accent1>
          <a:srgbClr val="49443E"/>
        </a:accent1>
        <a:accent2>
          <a:srgbClr val="D6DD43"/>
        </a:accent2>
        <a:accent3>
          <a:srgbClr val="FFFFFF"/>
        </a:accent3>
        <a:accent4>
          <a:srgbClr val="3D3934"/>
        </a:accent4>
        <a:accent5>
          <a:srgbClr val="B1B0AF"/>
        </a:accent5>
        <a:accent6>
          <a:srgbClr val="C2C83C"/>
        </a:accent6>
        <a:hlink>
          <a:srgbClr val="A6BB19"/>
        </a:hlink>
        <a:folHlink>
          <a:srgbClr val="3BA6E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71252BE68C20047B7A0B9C07968A0BD" ma:contentTypeVersion="0" ma:contentTypeDescription="Create a new document." ma:contentTypeScope="" ma:versionID="af964a99f3a4469fbd99e3d55c687c86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F4E1A3ED-6EF2-407A-A066-6527E60B11F8}">
  <ds:schemaRefs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B640BAC9-B570-4883-B9BF-DCD0BEF2FB9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D1A1413-2E79-4509-A3ED-C049DC585F4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HandsOn%20PowerPoint%20Black%20Template</Template>
  <TotalTime>12234</TotalTime>
  <Words>369</Words>
  <Application>Microsoft Office PowerPoint</Application>
  <PresentationFormat>On-screen Show (4:3)</PresentationFormat>
  <Paragraphs>56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HandsOn</vt:lpstr>
      <vt:lpstr>Slide 1</vt:lpstr>
      <vt:lpstr>Dealing With Difficult Volunteers </vt:lpstr>
      <vt:lpstr>Dealing with Difficult Volunteers</vt:lpstr>
      <vt:lpstr>Dealing with Difficult Volunteers </vt:lpstr>
      <vt:lpstr>Dealing with Difficult Volunteers</vt:lpstr>
      <vt:lpstr>Dealing with Difficult Volunteers </vt:lpstr>
      <vt:lpstr>Dealing with Difficult Volunteers</vt:lpstr>
      <vt:lpstr>Dealing with Difficult Volunteers </vt:lpstr>
      <vt:lpstr>Dealing with Difficult Volunteers  </vt:lpstr>
      <vt:lpstr>Wrap Up and Next Steps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Aaron McCraw</dc:creator>
  <cp:lastModifiedBy>Volunteer</cp:lastModifiedBy>
  <cp:revision>169</cp:revision>
  <dcterms:created xsi:type="dcterms:W3CDTF">2010-03-12T16:33:52Z</dcterms:created>
  <dcterms:modified xsi:type="dcterms:W3CDTF">2012-05-11T15:09:57Z</dcterms:modified>
</cp:coreProperties>
</file>