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6ED762F-B723-4CBF-ADFC-B82DA1A8F3FB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5D8C7DA-05C8-4E55-9F4A-4C5D1B7C30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0B740-378E-4ED7-9769-120DDB8048BF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A7A76-6BF1-46F3-A7F5-98AFD68FB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0B740-378E-4ED7-9769-120DDB8048BF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A7A76-6BF1-46F3-A7F5-98AFD68FB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0B740-378E-4ED7-9769-120DDB8048BF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A7A76-6BF1-46F3-A7F5-98AFD68FB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0B740-378E-4ED7-9769-120DDB8048BF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A7A76-6BF1-46F3-A7F5-98AFD68FB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0B740-378E-4ED7-9769-120DDB8048BF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A7A76-6BF1-46F3-A7F5-98AFD68FB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0B740-378E-4ED7-9769-120DDB8048BF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A7A76-6BF1-46F3-A7F5-98AFD68FB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0B740-378E-4ED7-9769-120DDB8048BF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A7A76-6BF1-46F3-A7F5-98AFD68FB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0B740-378E-4ED7-9769-120DDB8048BF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A7A76-6BF1-46F3-A7F5-98AFD68FB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0B740-378E-4ED7-9769-120DDB8048BF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A7A76-6BF1-46F3-A7F5-98AFD68FB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0B740-378E-4ED7-9769-120DDB8048BF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A7A76-6BF1-46F3-A7F5-98AFD68FB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0B740-378E-4ED7-9769-120DDB8048BF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A7A76-6BF1-46F3-A7F5-98AFD68FB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0B740-378E-4ED7-9769-120DDB8048BF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A7A76-6BF1-46F3-A7F5-98AFD68FB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imaginingservice.org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thenonprofittimes.org/" TargetMode="External"/><Relationship Id="rId4" Type="http://schemas.openxmlformats.org/officeDocument/2006/relationships/hyperlink" Target="http://www.ncoa.org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0" y="5867400"/>
            <a:ext cx="9144000" cy="457200"/>
          </a:xfrm>
          <a:prstGeom prst="rect">
            <a:avLst/>
          </a:prstGeom>
          <a:solidFill>
            <a:srgbClr val="10167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5851525"/>
            <a:ext cx="9144000" cy="92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324600"/>
            <a:ext cx="9144000" cy="920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pic>
        <p:nvPicPr>
          <p:cNvPr id="1026" name="Picture 2" descr="\\UWWCDATA\Administration\Marketing\logo\UW Logos 8_2010\UWWC Logo _Geographic Identifier\UWWC_4s_ful_h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381000"/>
            <a:ext cx="1163782" cy="8001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990600" y="2057400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Training Staff to Work Successfully with Volunteers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0" y="5867400"/>
            <a:ext cx="9144000" cy="457200"/>
          </a:xfrm>
          <a:prstGeom prst="rect">
            <a:avLst/>
          </a:prstGeom>
          <a:solidFill>
            <a:srgbClr val="10167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5851525"/>
            <a:ext cx="9144000" cy="92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324600"/>
            <a:ext cx="9144000" cy="920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pic>
        <p:nvPicPr>
          <p:cNvPr id="1026" name="Picture 2" descr="\\UWWCDATA\Administration\Marketing\logo\UW Logos 8_2010\UWWC Logo _Geographic Identifier\UWWC_4s_ful_h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381000"/>
            <a:ext cx="1163782" cy="8001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57200" y="1219200"/>
            <a:ext cx="8305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Five key aspects of successful staff/volunteer partnerships:</a:t>
            </a:r>
          </a:p>
          <a:p>
            <a:endParaRPr lang="en-US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Clear understanding of staff and volunteer expectations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Recognition of volunteer program value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Competency to do the job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Involvement and influence in the planning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Appreciation for excellence in partnering effectively with volunteers 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0" y="5867400"/>
            <a:ext cx="9144000" cy="457200"/>
          </a:xfrm>
          <a:prstGeom prst="rect">
            <a:avLst/>
          </a:prstGeom>
          <a:solidFill>
            <a:srgbClr val="10167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5851525"/>
            <a:ext cx="9144000" cy="92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324600"/>
            <a:ext cx="9144000" cy="920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pic>
        <p:nvPicPr>
          <p:cNvPr id="1026" name="Picture 2" descr="\\UWWCDATA\Administration\Marketing\logo\UW Logos 8_2010\UWWC Logo _Geographic Identifier\UWWC_4s_ful_h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381000"/>
            <a:ext cx="1163782" cy="8001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09600" y="1295400"/>
            <a:ext cx="7620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Measuring current comfort and competency of staff</a:t>
            </a:r>
          </a:p>
          <a:p>
            <a:endParaRPr lang="en-US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(See survey in handout)</a:t>
            </a:r>
          </a:p>
          <a:p>
            <a:endParaRPr lang="en-US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Can adapt survey to fit your program’s specific needs</a:t>
            </a:r>
          </a:p>
          <a:p>
            <a:pPr lvl="1">
              <a:buFont typeface="Arial" pitchFamily="34" charset="0"/>
              <a:buChar char="•"/>
            </a:pPr>
            <a:endParaRPr lang="en-US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Depending on how comfortable staff is with discussion, you can:</a:t>
            </a:r>
          </a:p>
          <a:p>
            <a:pPr lvl="2"/>
            <a:endParaRPr lang="en-US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Ask staff to fill out survey independently, tally results and give a summary, and plan trainings according to demonstrated need.</a:t>
            </a:r>
          </a:p>
          <a:p>
            <a:pPr marL="1257300" lvl="2" indent="-342900">
              <a:buFont typeface="+mj-lt"/>
              <a:buAutoNum type="arabicPeriod"/>
            </a:pPr>
            <a:endParaRPr lang="en-US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Gather staff as a group, have each fill out the survey, then discuss as a group.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0" y="5867400"/>
            <a:ext cx="9144000" cy="457200"/>
          </a:xfrm>
          <a:prstGeom prst="rect">
            <a:avLst/>
          </a:prstGeom>
          <a:solidFill>
            <a:srgbClr val="10167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5851525"/>
            <a:ext cx="9144000" cy="92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324600"/>
            <a:ext cx="9144000" cy="920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pic>
        <p:nvPicPr>
          <p:cNvPr id="1026" name="Picture 2" descr="\\UWWCDATA\Administration\Marketing\logo\UW Logos 8_2010\UWWC Logo _Geographic Identifier\UWWC_4s_ful_h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381000"/>
            <a:ext cx="1163782" cy="8001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914400" y="1524000"/>
            <a:ext cx="7467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Addressing clarity of expectations</a:t>
            </a:r>
          </a:p>
          <a:p>
            <a:endParaRPr lang="en-US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Make sure written policies, procedures, and job descriptions include  expectations of staff in working with volunteers and expectations of volunteers in doing their work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If written policies and job descriptions include these expectations but staff are still unclear, have a conversation. It may be that no one discussed it with them, or it may be that in reality it doesn’t play out as written policies dictate.</a:t>
            </a:r>
          </a:p>
          <a:p>
            <a:pPr lvl="1">
              <a:buFont typeface="Arial" pitchFamily="34" charset="0"/>
              <a:buChar char="•"/>
            </a:pPr>
            <a:endParaRPr lang="en-US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Include questions of volunteer partnership in job interviews, staff orientation, and employee handbooks</a:t>
            </a:r>
          </a:p>
          <a:p>
            <a:pPr lvl="1">
              <a:buFont typeface="Arial" pitchFamily="34" charset="0"/>
              <a:buChar char="•"/>
            </a:pPr>
            <a:endParaRPr lang="en-US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en-US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0" y="5867400"/>
            <a:ext cx="9144000" cy="457200"/>
          </a:xfrm>
          <a:prstGeom prst="rect">
            <a:avLst/>
          </a:prstGeom>
          <a:solidFill>
            <a:srgbClr val="10167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5851525"/>
            <a:ext cx="9144000" cy="92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324600"/>
            <a:ext cx="9144000" cy="920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pic>
        <p:nvPicPr>
          <p:cNvPr id="1026" name="Picture 2" descr="\\UWWCDATA\Administration\Marketing\logo\UW Logos 8_2010\UWWC Logo _Geographic Identifier\UWWC_4s_ful_h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381000"/>
            <a:ext cx="1163782" cy="8001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38200" y="1219200"/>
            <a:ext cx="7467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Demonstrating the value of volunteer program</a:t>
            </a:r>
          </a:p>
          <a:p>
            <a:endParaRPr lang="en-US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(See handout for more examples)</a:t>
            </a:r>
          </a:p>
          <a:p>
            <a:endParaRPr lang="en-US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Straight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monetary value: an hour of volunteer time is estimated as contributing $21.36 in value to an organization. (www.theindependentsector.org)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Studies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estimate for every $1 invested in a volunteer program, the return on investment is anywhere from $3-$8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(</a:t>
            </a:r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  <a:hlinkClick r:id="rId3"/>
              </a:rPr>
              <a:t>www.reimaginingservice.org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  <a:hlinkClick r:id="rId4"/>
              </a:rPr>
              <a:t>www.ncoa.org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  <a:hlinkClick r:id="rId5"/>
              </a:rPr>
              <a:t>www.thenonprofittimes.org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lvl="0">
              <a:buFont typeface="Arial" pitchFamily="34" charset="0"/>
              <a:buChar char="•"/>
            </a:pPr>
            <a:endParaRPr lang="en-US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Use examples from your own organization. What have volunteers allowed you to accomplish?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0" y="5867400"/>
            <a:ext cx="9144000" cy="457200"/>
          </a:xfrm>
          <a:prstGeom prst="rect">
            <a:avLst/>
          </a:prstGeom>
          <a:solidFill>
            <a:srgbClr val="10167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5851525"/>
            <a:ext cx="9144000" cy="92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324600"/>
            <a:ext cx="9144000" cy="920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pic>
        <p:nvPicPr>
          <p:cNvPr id="1026" name="Picture 2" descr="\\UWWCDATA\Administration\Marketing\logo\UW Logos 8_2010\UWWC Logo _Geographic Identifier\UWWC_4s_ful_h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381000"/>
            <a:ext cx="1163782" cy="8001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85800" y="1295400"/>
            <a:ext cx="7391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Addressing staff training needs</a:t>
            </a:r>
          </a:p>
          <a:p>
            <a:endParaRPr lang="en-US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(See survey in handout)</a:t>
            </a:r>
          </a:p>
          <a:p>
            <a:endParaRPr lang="en-US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Evaluate- what training do staff feel they need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You can adapt survey to include any topics specific to your organization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3427274"/>
            <a:ext cx="701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Observe – do you notice anything you feel staff need to improve on when working with volunteers?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Collaborate – do other organizations who use volunteers have similar staff training needs? You can share materials, or suggest a group training for multiple organizations.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0" y="5867400"/>
            <a:ext cx="9144000" cy="457200"/>
          </a:xfrm>
          <a:prstGeom prst="rect">
            <a:avLst/>
          </a:prstGeom>
          <a:solidFill>
            <a:srgbClr val="10167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5851525"/>
            <a:ext cx="9144000" cy="92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324600"/>
            <a:ext cx="9144000" cy="920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pic>
        <p:nvPicPr>
          <p:cNvPr id="1026" name="Picture 2" descr="\\UWWCDATA\Administration\Marketing\logo\UW Logos 8_2010\UWWC Logo _Geographic Identifier\UWWC_4s_ful_h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381000"/>
            <a:ext cx="1163782" cy="8001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62000" y="1169075"/>
            <a:ext cx="7620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Staff involvement and influence</a:t>
            </a:r>
          </a:p>
          <a:p>
            <a:endParaRPr lang="en-US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If staff are not involved in planning:</a:t>
            </a:r>
          </a:p>
          <a:p>
            <a:endParaRPr lang="en-US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They may not feel invested in making it work</a:t>
            </a:r>
          </a:p>
          <a:p>
            <a:pPr lvl="1"/>
            <a:endParaRPr lang="en-US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You may unintentionally be setting unrealistic goals or expectations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3124200"/>
            <a:ext cx="7543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To involve staff in planning, consider:</a:t>
            </a:r>
          </a:p>
          <a:p>
            <a:endParaRPr lang="en-US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Having appropriate staff involved in interviewing volunteers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Having staff involved in volunteer evaluations and volunteer program evaluations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Have staff discussions about new or creative ways to recruit or utilize volunteers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0" y="5867400"/>
            <a:ext cx="9144000" cy="457200"/>
          </a:xfrm>
          <a:prstGeom prst="rect">
            <a:avLst/>
          </a:prstGeom>
          <a:solidFill>
            <a:srgbClr val="10167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5851525"/>
            <a:ext cx="9144000" cy="92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324600"/>
            <a:ext cx="9144000" cy="920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pic>
        <p:nvPicPr>
          <p:cNvPr id="1026" name="Picture 2" descr="\\UWWCDATA\Administration\Marketing\logo\UW Logos 8_2010\UWWC Logo _Geographic Identifier\UWWC_4s_ful_h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381000"/>
            <a:ext cx="1163782" cy="8001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38200" y="1295400"/>
            <a:ext cx="7696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Showing appreciation for volunteer management excellence</a:t>
            </a:r>
          </a:p>
          <a:p>
            <a:endParaRPr lang="en-US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Are staff evaluated on their work with volunteers?</a:t>
            </a:r>
          </a:p>
          <a:p>
            <a:endParaRPr lang="en-US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Rewarding excellent working with volunteers can motivate staff.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If excellent work with volunteers goes unnoticed, staff may move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volunteers to the bottom of their priority list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14400" y="3733800"/>
            <a:ext cx="7162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Are staff recognized for their work with volunteers?</a:t>
            </a:r>
          </a:p>
          <a:p>
            <a:endParaRPr lang="en-US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Are staff recognized along with volunteers for successful projects?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An informal thank-you can go a long way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0" y="5867400"/>
            <a:ext cx="9144000" cy="457200"/>
          </a:xfrm>
          <a:prstGeom prst="rect">
            <a:avLst/>
          </a:prstGeom>
          <a:solidFill>
            <a:srgbClr val="10167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5851525"/>
            <a:ext cx="9144000" cy="92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324600"/>
            <a:ext cx="9144000" cy="920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pic>
        <p:nvPicPr>
          <p:cNvPr id="1026" name="Picture 2" descr="\\UWWCDATA\Administration\Marketing\logo\UW Logos 8_2010\UWWC Logo _Geographic Identifier\UWWC_4s_ful_h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381000"/>
            <a:ext cx="1163782" cy="8001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38200" y="2228671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Any questions or comments?</a:t>
            </a:r>
          </a:p>
          <a:p>
            <a:endParaRPr lang="en-US" sz="24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Any successful strategies you would like to share?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Presentation2</Template>
  <TotalTime>14253</TotalTime>
  <Words>371</Words>
  <Application>Microsoft Office PowerPoint</Application>
  <PresentationFormat>On-screen Show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Presentation2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Volunteer</dc:creator>
  <cp:lastModifiedBy>Volunteer</cp:lastModifiedBy>
  <cp:revision>259</cp:revision>
  <dcterms:created xsi:type="dcterms:W3CDTF">2012-02-03T17:06:29Z</dcterms:created>
  <dcterms:modified xsi:type="dcterms:W3CDTF">2012-02-13T14:40:08Z</dcterms:modified>
</cp:coreProperties>
</file>